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Lst>
  <p:sldSz cy="5143500" cx="9144000"/>
  <p:notesSz cx="6858000" cy="9144000"/>
  <p:embeddedFontLst>
    <p:embeddedFont>
      <p:font typeface="Lexend SemiBold"/>
      <p:regular r:id="rId22"/>
      <p:bold r:id="rId2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994FFEA-2CD7-4254-B621-FF10FBBE4880}">
  <a:tblStyle styleId="{2994FFEA-2CD7-4254-B621-FF10FBBE4880}"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11" Type="http://schemas.openxmlformats.org/officeDocument/2006/relationships/slide" Target="slides/slide5.xml"/><Relationship Id="rId22" Type="http://schemas.openxmlformats.org/officeDocument/2006/relationships/font" Target="fonts/LexendSemiBold-regular.fntdata"/><Relationship Id="rId10" Type="http://schemas.openxmlformats.org/officeDocument/2006/relationships/slide" Target="slides/slide4.xml"/><Relationship Id="rId21" Type="http://schemas.openxmlformats.org/officeDocument/2006/relationships/slide" Target="slides/slide15.xml"/><Relationship Id="rId13" Type="http://schemas.openxmlformats.org/officeDocument/2006/relationships/slide" Target="slides/slide7.xml"/><Relationship Id="rId12" Type="http://schemas.openxmlformats.org/officeDocument/2006/relationships/slide" Target="slides/slide6.xml"/><Relationship Id="rId23" Type="http://schemas.openxmlformats.org/officeDocument/2006/relationships/font" Target="fonts/LexendSemiBold-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5" Type="http://schemas.openxmlformats.org/officeDocument/2006/relationships/slideMaster" Target="slideMasters/slideMaster1.xml"/><Relationship Id="rId19" Type="http://schemas.openxmlformats.org/officeDocument/2006/relationships/slide" Target="slides/slide13.xml"/><Relationship Id="rId6" Type="http://schemas.openxmlformats.org/officeDocument/2006/relationships/notesMaster" Target="notesMasters/notesMaster1.xml"/><Relationship Id="rId18" Type="http://schemas.openxmlformats.org/officeDocument/2006/relationships/slide" Target="slides/slide12.xml"/><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f58a471388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3f58a471388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3f58a471388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3f58a471388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3f58a471388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3f58a471388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3f54c43a7d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3f54c43a7d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3f54c43a7d1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3f54c43a7d1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3f9481e690a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3f9481e690a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3f9481e690a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3f9481e690a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g3f9481e690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g3f9481e690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3f58a471388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3f58a471388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3f58a471388_0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3f58a471388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g3f58a471388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 name="Google Shape;73;g3f58a471388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3f58a471388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3f58a471388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3f58a471388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3f58a471388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3f58a47138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3f58a47138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3f58a471388_0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3f58a471388_0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 Id="rId3" Type="http://schemas.openxmlformats.org/officeDocument/2006/relationships/image" Target="../media/image8.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hyperlink" Target="https://ieeexplore.ieee.org/document/10127255"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6.png"/><Relationship Id="rId4" Type="http://schemas.openxmlformats.org/officeDocument/2006/relationships/image" Target="../media/image9.png"/><Relationship Id="rId5"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hyperlink" Target="https://aiori.in" TargetMode="External"/><Relationship Id="rId4" Type="http://schemas.openxmlformats.org/officeDocument/2006/relationships/hyperlink" Target="https://v2.aiori.in"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 name="Shape 53"/>
        <p:cNvGrpSpPr/>
        <p:nvPr/>
      </p:nvGrpSpPr>
      <p:grpSpPr>
        <a:xfrm>
          <a:off x="0" y="0"/>
          <a:ext cx="0" cy="0"/>
          <a:chOff x="0" y="0"/>
          <a:chExt cx="0" cy="0"/>
        </a:xfrm>
      </p:grpSpPr>
      <p:sp>
        <p:nvSpPr>
          <p:cNvPr id="54" name="Google Shape;54;p13"/>
          <p:cNvSpPr txBox="1"/>
          <p:nvPr/>
        </p:nvSpPr>
        <p:spPr>
          <a:xfrm>
            <a:off x="219900" y="223375"/>
            <a:ext cx="2177100" cy="70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800">
                <a:solidFill>
                  <a:schemeClr val="lt1"/>
                </a:solidFill>
                <a:latin typeface="Lexend SemiBold"/>
                <a:ea typeface="Lexend SemiBold"/>
                <a:cs typeface="Lexend SemiBold"/>
                <a:sym typeface="Lexend SemiBold"/>
              </a:rPr>
              <a:t>Session-2 FDP</a:t>
            </a:r>
            <a:endParaRPr sz="1800">
              <a:solidFill>
                <a:schemeClr val="lt1"/>
              </a:solidFill>
              <a:latin typeface="Lexend SemiBold"/>
              <a:ea typeface="Lexend SemiBold"/>
              <a:cs typeface="Lexend SemiBold"/>
              <a:sym typeface="Lexend SemiBo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pic>
        <p:nvPicPr>
          <p:cNvPr id="109" name="Google Shape;109;p22" title="ChatGPT Image Jul 22, 2026, 01_10_46 PM.png"/>
          <p:cNvPicPr preferRelativeResize="0"/>
          <p:nvPr/>
        </p:nvPicPr>
        <p:blipFill>
          <a:blip r:embed="rId3">
            <a:alphaModFix/>
          </a:blip>
          <a:stretch>
            <a:fillRect/>
          </a:stretch>
        </p:blipFill>
        <p:spPr>
          <a:xfrm>
            <a:off x="932875" y="72138"/>
            <a:ext cx="7498825" cy="499922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pic>
        <p:nvPicPr>
          <p:cNvPr id="114" name="Google Shape;114;p23" title="ChatGPT Image Jul 22, 2026, 12_37_25 PM.png"/>
          <p:cNvPicPr preferRelativeResize="0"/>
          <p:nvPr/>
        </p:nvPicPr>
        <p:blipFill>
          <a:blip r:embed="rId3">
            <a:alphaModFix/>
          </a:blip>
          <a:stretch>
            <a:fillRect/>
          </a:stretch>
        </p:blipFill>
        <p:spPr>
          <a:xfrm>
            <a:off x="2177050" y="76400"/>
            <a:ext cx="4472302" cy="2981524"/>
          </a:xfrm>
          <a:prstGeom prst="rect">
            <a:avLst/>
          </a:prstGeom>
          <a:noFill/>
          <a:ln>
            <a:noFill/>
          </a:ln>
        </p:spPr>
      </p:pic>
      <p:graphicFrame>
        <p:nvGraphicFramePr>
          <p:cNvPr id="115" name="Google Shape;115;p23"/>
          <p:cNvGraphicFramePr/>
          <p:nvPr/>
        </p:nvGraphicFramePr>
        <p:xfrm>
          <a:off x="1003450" y="3116650"/>
          <a:ext cx="3000000" cy="3000000"/>
        </p:xfrm>
        <a:graphic>
          <a:graphicData uri="http://schemas.openxmlformats.org/drawingml/2006/table">
            <a:tbl>
              <a:tblPr>
                <a:noFill/>
                <a:tableStyleId>{2994FFEA-2CD7-4254-B621-FF10FBBE4880}</a:tableStyleId>
              </a:tblPr>
              <a:tblGrid>
                <a:gridCol w="1809750"/>
                <a:gridCol w="1809750"/>
                <a:gridCol w="1809750"/>
                <a:gridCol w="1809750"/>
              </a:tblGrid>
              <a:tr h="381000">
                <a:tc>
                  <a:txBody>
                    <a:bodyPr/>
                    <a:lstStyle/>
                    <a:p>
                      <a:pPr indent="0" lvl="0" marL="0" rtl="0" algn="l">
                        <a:spcBef>
                          <a:spcPts val="0"/>
                        </a:spcBef>
                        <a:spcAft>
                          <a:spcPts val="0"/>
                        </a:spcAft>
                        <a:buNone/>
                      </a:pPr>
                      <a:r>
                        <a:rPr lang="en-GB"/>
                        <a:t>Operation </a:t>
                      </a:r>
                      <a:endParaRPr/>
                    </a:p>
                  </a:txBody>
                  <a:tcPr marT="91425" marB="91425" marR="91425" marL="91425"/>
                </a:tc>
                <a:tc>
                  <a:txBody>
                    <a:bodyPr/>
                    <a:lstStyle/>
                    <a:p>
                      <a:pPr indent="0" lvl="0" marL="0" rtl="0" algn="l">
                        <a:spcBef>
                          <a:spcPts val="0"/>
                        </a:spcBef>
                        <a:spcAft>
                          <a:spcPts val="0"/>
                        </a:spcAft>
                        <a:buNone/>
                      </a:pPr>
                      <a:r>
                        <a:rPr lang="en-GB"/>
                        <a:t>Windows </a:t>
                      </a:r>
                      <a:endParaRPr/>
                    </a:p>
                  </a:txBody>
                  <a:tcPr marT="91425" marB="91425" marR="91425" marL="91425"/>
                </a:tc>
                <a:tc>
                  <a:txBody>
                    <a:bodyPr/>
                    <a:lstStyle/>
                    <a:p>
                      <a:pPr indent="0" lvl="0" marL="0" rtl="0" algn="l">
                        <a:spcBef>
                          <a:spcPts val="0"/>
                        </a:spcBef>
                        <a:spcAft>
                          <a:spcPts val="0"/>
                        </a:spcAft>
                        <a:buNone/>
                      </a:pPr>
                      <a:r>
                        <a:rPr lang="en-GB"/>
                        <a:t>Ubuntu/Linux </a:t>
                      </a:r>
                      <a:endParaRPr/>
                    </a:p>
                  </a:txBody>
                  <a:tcPr marT="91425" marB="91425" marR="91425" marL="91425"/>
                </a:tc>
                <a:tc>
                  <a:txBody>
                    <a:bodyPr/>
                    <a:lstStyle/>
                    <a:p>
                      <a:pPr indent="0" lvl="0" marL="0" rtl="0" algn="l">
                        <a:spcBef>
                          <a:spcPts val="0"/>
                        </a:spcBef>
                        <a:spcAft>
                          <a:spcPts val="0"/>
                        </a:spcAft>
                        <a:buNone/>
                      </a:pPr>
                      <a:r>
                        <a:rPr lang="en-GB"/>
                        <a:t>Purpose </a:t>
                      </a:r>
                      <a:endParaRPr/>
                    </a:p>
                  </a:txBody>
                  <a:tcPr marT="91425" marB="91425" marR="91425" marL="91425"/>
                </a:tc>
              </a:tr>
              <a:tr h="381000">
                <a:tc>
                  <a:txBody>
                    <a:bodyPr/>
                    <a:lstStyle/>
                    <a:p>
                      <a:pPr indent="0" lvl="0" marL="0" rtl="0" algn="l">
                        <a:spcBef>
                          <a:spcPts val="0"/>
                        </a:spcBef>
                        <a:spcAft>
                          <a:spcPts val="0"/>
                        </a:spcAft>
                        <a:buNone/>
                      </a:pPr>
                      <a:r>
                        <a:rPr lang="en-GB" sz="800"/>
                        <a:t>Opens Terminal</a:t>
                      </a:r>
                      <a:endParaRPr sz="800"/>
                    </a:p>
                  </a:txBody>
                  <a:tcPr marT="91425" marB="91425" marR="91425" marL="91425"/>
                </a:tc>
                <a:tc>
                  <a:txBody>
                    <a:bodyPr/>
                    <a:lstStyle/>
                    <a:p>
                      <a:pPr indent="0" lvl="0" marL="0" rtl="0" algn="l">
                        <a:spcBef>
                          <a:spcPts val="0"/>
                        </a:spcBef>
                        <a:spcAft>
                          <a:spcPts val="0"/>
                        </a:spcAft>
                        <a:buNone/>
                      </a:pPr>
                      <a:r>
                        <a:rPr lang="en-GB" sz="800"/>
                        <a:t>Command Prompt / PowerShell </a:t>
                      </a:r>
                      <a:endParaRPr sz="800"/>
                    </a:p>
                  </a:txBody>
                  <a:tcPr marT="91425" marB="91425" marR="91425" marL="91425"/>
                </a:tc>
                <a:tc>
                  <a:txBody>
                    <a:bodyPr/>
                    <a:lstStyle/>
                    <a:p>
                      <a:pPr indent="0" lvl="0" marL="0" rtl="0" algn="l">
                        <a:spcBef>
                          <a:spcPts val="0"/>
                        </a:spcBef>
                        <a:spcAft>
                          <a:spcPts val="0"/>
                        </a:spcAft>
                        <a:buNone/>
                      </a:pPr>
                      <a:r>
                        <a:rPr lang="en-GB" sz="800"/>
                        <a:t>Terminal </a:t>
                      </a:r>
                      <a:endParaRPr sz="800"/>
                    </a:p>
                  </a:txBody>
                  <a:tcPr marT="91425" marB="91425" marR="91425" marL="91425"/>
                </a:tc>
                <a:tc>
                  <a:txBody>
                    <a:bodyPr/>
                    <a:lstStyle/>
                    <a:p>
                      <a:pPr indent="0" lvl="0" marL="0" rtl="0" algn="l">
                        <a:spcBef>
                          <a:spcPts val="0"/>
                        </a:spcBef>
                        <a:spcAft>
                          <a:spcPts val="0"/>
                        </a:spcAft>
                        <a:buNone/>
                      </a:pPr>
                      <a:r>
                        <a:rPr lang="en-GB" sz="800"/>
                        <a:t>Access command-line interface </a:t>
                      </a:r>
                      <a:endParaRPr sz="800"/>
                    </a:p>
                  </a:txBody>
                  <a:tcPr marT="91425" marB="91425" marR="91425" marL="91425"/>
                </a:tc>
              </a:tr>
              <a:tr h="381000">
                <a:tc>
                  <a:txBody>
                    <a:bodyPr/>
                    <a:lstStyle/>
                    <a:p>
                      <a:pPr indent="0" lvl="0" marL="0" rtl="0" algn="l">
                        <a:spcBef>
                          <a:spcPts val="0"/>
                        </a:spcBef>
                        <a:spcAft>
                          <a:spcPts val="0"/>
                        </a:spcAft>
                        <a:buNone/>
                      </a:pPr>
                      <a:r>
                        <a:rPr lang="en-GB" sz="800"/>
                        <a:t>Ping</a:t>
                      </a:r>
                      <a:endParaRPr sz="800"/>
                    </a:p>
                  </a:txBody>
                  <a:tcPr marT="91425" marB="91425" marR="91425" marL="91425"/>
                </a:tc>
                <a:tc>
                  <a:txBody>
                    <a:bodyPr/>
                    <a:lstStyle/>
                    <a:p>
                      <a:pPr indent="0" lvl="0" marL="0" rtl="0" algn="l">
                        <a:spcBef>
                          <a:spcPts val="0"/>
                        </a:spcBef>
                        <a:spcAft>
                          <a:spcPts val="0"/>
                        </a:spcAft>
                        <a:buNone/>
                      </a:pPr>
                      <a:r>
                        <a:rPr lang="en-GB" sz="800"/>
                        <a:t>ping google.com </a:t>
                      </a:r>
                      <a:endParaRPr sz="800"/>
                    </a:p>
                  </a:txBody>
                  <a:tcPr marT="91425" marB="91425" marR="91425" marL="91425"/>
                </a:tc>
                <a:tc>
                  <a:txBody>
                    <a:bodyPr/>
                    <a:lstStyle/>
                    <a:p>
                      <a:pPr indent="0" lvl="0" marL="0" rtl="0" algn="l">
                        <a:spcBef>
                          <a:spcPts val="0"/>
                        </a:spcBef>
                        <a:spcAft>
                          <a:spcPts val="0"/>
                        </a:spcAft>
                        <a:buNone/>
                      </a:pPr>
                      <a:r>
                        <a:rPr lang="en-GB" sz="800"/>
                        <a:t>ping google.com </a:t>
                      </a:r>
                      <a:endParaRPr sz="800"/>
                    </a:p>
                  </a:txBody>
                  <a:tcPr marT="91425" marB="91425" marR="91425" marL="91425"/>
                </a:tc>
                <a:tc>
                  <a:txBody>
                    <a:bodyPr/>
                    <a:lstStyle/>
                    <a:p>
                      <a:pPr indent="0" lvl="0" marL="0" rtl="0" algn="l">
                        <a:spcBef>
                          <a:spcPts val="0"/>
                        </a:spcBef>
                        <a:spcAft>
                          <a:spcPts val="0"/>
                        </a:spcAft>
                        <a:buNone/>
                      </a:pPr>
                      <a:r>
                        <a:rPr lang="en-GB" sz="800"/>
                        <a:t>Measure network latency (RTT) </a:t>
                      </a:r>
                      <a:endParaRPr sz="800"/>
                    </a:p>
                  </a:txBody>
                  <a:tcPr marT="91425" marB="91425" marR="91425" marL="91425"/>
                </a:tc>
              </a:tr>
              <a:tr h="381000">
                <a:tc>
                  <a:txBody>
                    <a:bodyPr/>
                    <a:lstStyle/>
                    <a:p>
                      <a:pPr indent="0" lvl="0" marL="0" rtl="0" algn="l">
                        <a:spcBef>
                          <a:spcPts val="0"/>
                        </a:spcBef>
                        <a:spcAft>
                          <a:spcPts val="0"/>
                        </a:spcAft>
                        <a:buNone/>
                      </a:pPr>
                      <a:r>
                        <a:rPr lang="en-GB" sz="800"/>
                        <a:t>Traceroute</a:t>
                      </a:r>
                      <a:endParaRPr sz="800"/>
                    </a:p>
                  </a:txBody>
                  <a:tcPr marT="91425" marB="91425" marR="91425" marL="91425"/>
                </a:tc>
                <a:tc>
                  <a:txBody>
                    <a:bodyPr/>
                    <a:lstStyle/>
                    <a:p>
                      <a:pPr indent="0" lvl="0" marL="0" rtl="0" algn="l">
                        <a:spcBef>
                          <a:spcPts val="0"/>
                        </a:spcBef>
                        <a:spcAft>
                          <a:spcPts val="0"/>
                        </a:spcAft>
                        <a:buClr>
                          <a:schemeClr val="dk1"/>
                        </a:buClr>
                        <a:buSzPts val="1100"/>
                        <a:buFont typeface="Arial"/>
                        <a:buNone/>
                      </a:pPr>
                      <a:r>
                        <a:rPr lang="en-GB" sz="800">
                          <a:solidFill>
                            <a:schemeClr val="dk1"/>
                          </a:solidFill>
                        </a:rPr>
                        <a:t>tracert google.com</a:t>
                      </a:r>
                      <a:endParaRPr sz="800"/>
                    </a:p>
                  </a:txBody>
                  <a:tcPr marT="91425" marB="91425" marR="91425" marL="91425"/>
                </a:tc>
                <a:tc>
                  <a:txBody>
                    <a:bodyPr/>
                    <a:lstStyle/>
                    <a:p>
                      <a:pPr indent="0" lvl="0" marL="0" rtl="0" algn="l">
                        <a:spcBef>
                          <a:spcPts val="0"/>
                        </a:spcBef>
                        <a:spcAft>
                          <a:spcPts val="0"/>
                        </a:spcAft>
                        <a:buNone/>
                      </a:pPr>
                      <a:r>
                        <a:rPr lang="en-GB" sz="800"/>
                        <a:t>traceroute google.com </a:t>
                      </a:r>
                      <a:endParaRPr sz="800"/>
                    </a:p>
                  </a:txBody>
                  <a:tcPr marT="91425" marB="91425" marR="91425" marL="91425"/>
                </a:tc>
                <a:tc>
                  <a:txBody>
                    <a:bodyPr/>
                    <a:lstStyle/>
                    <a:p>
                      <a:pPr indent="0" lvl="0" marL="0" rtl="0" algn="l">
                        <a:spcBef>
                          <a:spcPts val="0"/>
                        </a:spcBef>
                        <a:spcAft>
                          <a:spcPts val="0"/>
                        </a:spcAft>
                        <a:buNone/>
                      </a:pPr>
                      <a:r>
                        <a:rPr lang="en-GB" sz="800"/>
                        <a:t>Display packet path (network hops) </a:t>
                      </a:r>
                      <a:endParaRPr sz="800"/>
                    </a:p>
                  </a:txBody>
                  <a:tcPr marT="91425" marB="91425" marR="91425" marL="91425"/>
                </a:tc>
              </a:tr>
              <a:tr h="381000">
                <a:tc>
                  <a:txBody>
                    <a:bodyPr/>
                    <a:lstStyle/>
                    <a:p>
                      <a:pPr indent="0" lvl="0" marL="0" rtl="0" algn="l">
                        <a:spcBef>
                          <a:spcPts val="0"/>
                        </a:spcBef>
                        <a:spcAft>
                          <a:spcPts val="0"/>
                        </a:spcAft>
                        <a:buNone/>
                      </a:pPr>
                      <a:r>
                        <a:rPr lang="en-GB" sz="800"/>
                        <a:t>DNS Query</a:t>
                      </a:r>
                      <a:endParaRPr sz="800"/>
                    </a:p>
                  </a:txBody>
                  <a:tcPr marT="91425" marB="91425" marR="91425" marL="91425"/>
                </a:tc>
                <a:tc>
                  <a:txBody>
                    <a:bodyPr/>
                    <a:lstStyle/>
                    <a:p>
                      <a:pPr indent="0" lvl="0" marL="0" rtl="0" algn="l">
                        <a:spcBef>
                          <a:spcPts val="0"/>
                        </a:spcBef>
                        <a:spcAft>
                          <a:spcPts val="0"/>
                        </a:spcAft>
                        <a:buNone/>
                      </a:pPr>
                      <a:r>
                        <a:rPr lang="en-GB" sz="800"/>
                        <a:t>nslookup google.com </a:t>
                      </a:r>
                      <a:endParaRPr sz="800"/>
                    </a:p>
                  </a:txBody>
                  <a:tcPr marT="91425" marB="91425" marR="91425" marL="91425"/>
                </a:tc>
                <a:tc>
                  <a:txBody>
                    <a:bodyPr/>
                    <a:lstStyle/>
                    <a:p>
                      <a:pPr indent="0" lvl="0" marL="0" rtl="0" algn="l">
                        <a:spcBef>
                          <a:spcPts val="0"/>
                        </a:spcBef>
                        <a:spcAft>
                          <a:spcPts val="0"/>
                        </a:spcAft>
                        <a:buNone/>
                      </a:pPr>
                      <a:r>
                        <a:rPr lang="en-GB" sz="800"/>
                        <a:t>nslookup google.com / dig google.com</a:t>
                      </a:r>
                      <a:endParaRPr sz="800"/>
                    </a:p>
                  </a:txBody>
                  <a:tcPr marT="91425" marB="91425" marR="91425" marL="91425"/>
                </a:tc>
                <a:tc>
                  <a:txBody>
                    <a:bodyPr/>
                    <a:lstStyle/>
                    <a:p>
                      <a:pPr indent="0" lvl="0" marL="0" rtl="0" algn="l">
                        <a:spcBef>
                          <a:spcPts val="0"/>
                        </a:spcBef>
                        <a:spcAft>
                          <a:spcPts val="0"/>
                        </a:spcAft>
                        <a:buNone/>
                      </a:pPr>
                      <a:r>
                        <a:rPr lang="en-GB" sz="800"/>
                        <a:t>Resolve a domain name to an IP address </a:t>
                      </a:r>
                      <a:endParaRPr sz="800"/>
                    </a:p>
                  </a:txBody>
                  <a:tcPr marT="91425" marB="91425" marR="91425" marL="91425"/>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2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What needs to be done in the Student Workshop</a:t>
            </a:r>
            <a:endParaRPr/>
          </a:p>
        </p:txBody>
      </p:sp>
      <p:sp>
        <p:nvSpPr>
          <p:cNvPr id="121" name="Google Shape;121;p24"/>
          <p:cNvSpPr txBox="1"/>
          <p:nvPr>
            <p:ph idx="1" type="body"/>
          </p:nvPr>
        </p:nvSpPr>
        <p:spPr>
          <a:xfrm>
            <a:off x="311700" y="1665900"/>
            <a:ext cx="8576100" cy="3042300"/>
          </a:xfrm>
          <a:prstGeom prst="rect">
            <a:avLst/>
          </a:prstGeom>
        </p:spPr>
        <p:txBody>
          <a:bodyPr anchorCtr="0" anchor="t" bIns="91425" lIns="91425" spcFirstLastPara="1" rIns="91425" wrap="square" tIns="91425">
            <a:noAutofit/>
          </a:bodyPr>
          <a:lstStyle/>
          <a:p>
            <a:pPr indent="-325438" lvl="0" marL="457200" rtl="0" algn="l">
              <a:spcBef>
                <a:spcPts val="0"/>
              </a:spcBef>
              <a:spcAft>
                <a:spcPts val="0"/>
              </a:spcAft>
              <a:buSzPts val="1525"/>
              <a:buChar char="●"/>
            </a:pPr>
            <a:r>
              <a:rPr lang="en-GB" sz="1525"/>
              <a:t>How the internet functions </a:t>
            </a:r>
            <a:endParaRPr sz="1525"/>
          </a:p>
          <a:p>
            <a:pPr indent="-325438" lvl="0" marL="457200" rtl="0" algn="l">
              <a:spcBef>
                <a:spcPts val="0"/>
              </a:spcBef>
              <a:spcAft>
                <a:spcPts val="0"/>
              </a:spcAft>
              <a:buSzPts val="1525"/>
              <a:buChar char="●"/>
            </a:pPr>
            <a:r>
              <a:rPr lang="en-GB" sz="1525"/>
              <a:t>AIORI overview (</a:t>
            </a:r>
            <a:r>
              <a:rPr lang="en-GB" sz="1525"/>
              <a:t>what the platform does + </a:t>
            </a:r>
            <a:r>
              <a:rPr lang="en-GB" sz="1525"/>
              <a:t>platform tools (aiori.in))</a:t>
            </a:r>
            <a:endParaRPr sz="1525"/>
          </a:p>
          <a:p>
            <a:pPr indent="-325438" lvl="0" marL="457200" rtl="0" algn="l">
              <a:spcBef>
                <a:spcPts val="0"/>
              </a:spcBef>
              <a:spcAft>
                <a:spcPts val="0"/>
              </a:spcAft>
              <a:buSzPts val="1525"/>
              <a:buChar char="●"/>
            </a:pPr>
            <a:r>
              <a:rPr lang="en-GB" sz="1525"/>
              <a:t>What we measure (how we are measuring through v2.aiori.in)</a:t>
            </a:r>
            <a:endParaRPr sz="1525"/>
          </a:p>
          <a:p>
            <a:pPr indent="-325438" lvl="0" marL="457200" rtl="0" algn="l">
              <a:spcBef>
                <a:spcPts val="0"/>
              </a:spcBef>
              <a:spcAft>
                <a:spcPts val="0"/>
              </a:spcAft>
              <a:buSzPts val="1525"/>
              <a:buChar char="●"/>
            </a:pPr>
            <a:r>
              <a:rPr lang="en-GB" sz="1525"/>
              <a:t>Benefits of these measurements</a:t>
            </a:r>
            <a:endParaRPr sz="1525"/>
          </a:p>
          <a:p>
            <a:pPr indent="-325438" lvl="0" marL="457200" rtl="0" algn="l">
              <a:spcBef>
                <a:spcPts val="0"/>
              </a:spcBef>
              <a:spcAft>
                <a:spcPts val="0"/>
              </a:spcAft>
              <a:buSzPts val="1525"/>
              <a:buChar char="●"/>
            </a:pPr>
            <a:r>
              <a:rPr lang="en-GB" sz="1525"/>
              <a:t>Student workshop activities (what students will do)</a:t>
            </a:r>
            <a:br>
              <a:rPr lang="en-GB" sz="1525"/>
            </a:br>
            <a:r>
              <a:rPr lang="en-GB" sz="1525"/>
              <a:t>- Guide students on how to run assigned internet measurement tasks, link the query with assignments and make it public.</a:t>
            </a:r>
            <a:br>
              <a:rPr lang="en-GB" sz="1525"/>
            </a:br>
            <a:r>
              <a:rPr lang="en-GB" sz="1525"/>
              <a:t>- Students will complete the assignment by running the required queries through our applications and submit the results via the Google Form.</a:t>
            </a:r>
            <a:endParaRPr sz="1525"/>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25"/>
          <p:cNvSpPr txBox="1"/>
          <p:nvPr>
            <p:ph idx="1" type="body"/>
          </p:nvPr>
        </p:nvSpPr>
        <p:spPr>
          <a:xfrm>
            <a:off x="311700" y="1152450"/>
            <a:ext cx="8520600" cy="3770400"/>
          </a:xfrm>
          <a:prstGeom prst="rect">
            <a:avLst/>
          </a:prstGeom>
        </p:spPr>
        <p:txBody>
          <a:bodyPr anchorCtr="0" anchor="t" bIns="91425" lIns="91425" spcFirstLastPara="1" rIns="91425" wrap="square" tIns="91425">
            <a:normAutofit fontScale="25000" lnSpcReduction="20000"/>
          </a:bodyPr>
          <a:lstStyle/>
          <a:p>
            <a:pPr indent="457200" lvl="0" marL="457200" rtl="0" algn="l">
              <a:spcBef>
                <a:spcPts val="0"/>
              </a:spcBef>
              <a:spcAft>
                <a:spcPts val="0"/>
              </a:spcAft>
              <a:buNone/>
            </a:pPr>
            <a:r>
              <a:t/>
            </a:r>
            <a:endParaRPr sz="4718"/>
          </a:p>
          <a:p>
            <a:pPr indent="457200" lvl="0" marL="457200" rtl="0" algn="l">
              <a:spcBef>
                <a:spcPts val="1200"/>
              </a:spcBef>
              <a:spcAft>
                <a:spcPts val="0"/>
              </a:spcAft>
              <a:buNone/>
            </a:pPr>
            <a:r>
              <a:rPr lang="en-GB" sz="5600"/>
              <a:t>Learn AIORI and its purpose (platform overview)</a:t>
            </a:r>
            <a:endParaRPr sz="5600"/>
          </a:p>
          <a:p>
            <a:pPr indent="-317500" lvl="0" marL="457200" rtl="0" algn="l">
              <a:spcBef>
                <a:spcPts val="1200"/>
              </a:spcBef>
              <a:spcAft>
                <a:spcPts val="0"/>
              </a:spcAft>
              <a:buSzPct val="100000"/>
              <a:buChar char="●"/>
            </a:pPr>
            <a:r>
              <a:rPr lang="en-GB" sz="5600"/>
              <a:t>Understand what AIORI is and how the platform supports measurement-driven troubleshooting</a:t>
            </a:r>
            <a:endParaRPr sz="5600"/>
          </a:p>
          <a:p>
            <a:pPr indent="-317500" lvl="0" marL="457200" rtl="0" algn="l">
              <a:spcBef>
                <a:spcPts val="0"/>
              </a:spcBef>
              <a:spcAft>
                <a:spcPts val="0"/>
              </a:spcAft>
              <a:buSzPct val="100000"/>
              <a:buChar char="●"/>
            </a:pPr>
            <a:r>
              <a:rPr lang="en-GB" sz="5600"/>
              <a:t>See what “anchors” mean and why defined starting points matters</a:t>
            </a:r>
            <a:br>
              <a:rPr lang="en-GB" sz="5600"/>
            </a:br>
            <a:br>
              <a:rPr lang="en-GB" sz="5600"/>
            </a:br>
            <a:r>
              <a:rPr lang="en-GB" sz="5600"/>
              <a:t>	Demonstrate what AIORI measures (latency, DNS, traceroute)</a:t>
            </a:r>
            <a:endParaRPr sz="5600"/>
          </a:p>
          <a:p>
            <a:pPr indent="-317500" lvl="0" marL="457200" rtl="0" algn="l">
              <a:spcBef>
                <a:spcPts val="0"/>
              </a:spcBef>
              <a:spcAft>
                <a:spcPts val="0"/>
              </a:spcAft>
              <a:buSzPct val="100000"/>
              <a:buChar char="●"/>
            </a:pPr>
            <a:r>
              <a:rPr lang="en-GB" sz="5600"/>
              <a:t>Explain and observe: Latency (experience impact)</a:t>
            </a:r>
            <a:endParaRPr sz="5600"/>
          </a:p>
          <a:p>
            <a:pPr indent="-317500" lvl="0" marL="457200" rtl="0" algn="l">
              <a:spcBef>
                <a:spcPts val="0"/>
              </a:spcBef>
              <a:spcAft>
                <a:spcPts val="0"/>
              </a:spcAft>
              <a:buSzPct val="100000"/>
              <a:buChar char="●"/>
            </a:pPr>
            <a:r>
              <a:rPr lang="en-GB" sz="5600"/>
              <a:t>Explain and observe: DNS query behavior (name resolution delays)</a:t>
            </a:r>
            <a:endParaRPr sz="5600"/>
          </a:p>
          <a:p>
            <a:pPr indent="-317500" lvl="0" marL="457200" rtl="0" algn="l">
              <a:spcBef>
                <a:spcPts val="0"/>
              </a:spcBef>
              <a:spcAft>
                <a:spcPts val="0"/>
              </a:spcAft>
              <a:buSzPct val="100000"/>
              <a:buChar char="●"/>
            </a:pPr>
            <a:r>
              <a:rPr lang="en-GB" sz="5600"/>
              <a:t>Explain and observe: Traceroute (route/path indicators)</a:t>
            </a:r>
            <a:br>
              <a:rPr lang="en-GB" sz="5600"/>
            </a:br>
            <a:r>
              <a:rPr lang="en-GB" sz="5600"/>
              <a:t>           </a:t>
            </a:r>
            <a:br>
              <a:rPr lang="en-GB" sz="5600"/>
            </a:br>
            <a:r>
              <a:rPr lang="en-GB" sz="5600"/>
              <a:t>	Analyze &amp; Identify “where the delay is originating” </a:t>
            </a:r>
            <a:br>
              <a:rPr lang="en-GB" sz="5600"/>
            </a:br>
            <a:br>
              <a:rPr lang="en-GB" sz="5600"/>
            </a:br>
            <a:r>
              <a:rPr lang="en-GB" sz="5600"/>
              <a:t>DNS resolution time </a:t>
            </a:r>
            <a:br>
              <a:rPr lang="en-GB" sz="5600"/>
            </a:br>
            <a:r>
              <a:rPr lang="en-GB" sz="5600"/>
              <a:t>Routing/path-related delays </a:t>
            </a:r>
            <a:br>
              <a:rPr lang="en-GB" sz="5600"/>
            </a:br>
            <a:r>
              <a:rPr lang="en-GB" sz="5600"/>
              <a:t>Decide the next actions based on the evidence </a:t>
            </a:r>
            <a:endParaRPr sz="5600"/>
          </a:p>
          <a:p>
            <a:pPr indent="0" lvl="0" marL="457200" rtl="0" algn="l">
              <a:spcBef>
                <a:spcPts val="1200"/>
              </a:spcBef>
              <a:spcAft>
                <a:spcPts val="0"/>
              </a:spcAft>
              <a:buNone/>
            </a:pPr>
            <a:r>
              <a:t/>
            </a:r>
            <a:endParaRPr/>
          </a:p>
          <a:p>
            <a:pPr indent="0" lvl="0" marL="0" rtl="0" algn="l">
              <a:spcBef>
                <a:spcPts val="1200"/>
              </a:spcBef>
              <a:spcAft>
                <a:spcPts val="1200"/>
              </a:spcAft>
              <a:buNone/>
            </a:pPr>
            <a:r>
              <a:t/>
            </a:r>
            <a:endParaRPr/>
          </a:p>
        </p:txBody>
      </p:sp>
      <p:sp>
        <p:nvSpPr>
          <p:cNvPr id="127" name="Google Shape;127;p2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What needs to be done in the Student Workshop</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6"/>
          <p:cNvSpPr txBox="1"/>
          <p:nvPr>
            <p:ph idx="1" type="body"/>
          </p:nvPr>
        </p:nvSpPr>
        <p:spPr>
          <a:xfrm>
            <a:off x="311700" y="1152475"/>
            <a:ext cx="4114800" cy="3416400"/>
          </a:xfrm>
          <a:prstGeom prst="rect">
            <a:avLst/>
          </a:prstGeom>
        </p:spPr>
        <p:txBody>
          <a:bodyPr anchorCtr="0" anchor="t" bIns="91425" lIns="91425" spcFirstLastPara="1" rIns="91425" wrap="square" tIns="91425">
            <a:normAutofit fontScale="92500" lnSpcReduction="10000"/>
          </a:bodyPr>
          <a:lstStyle/>
          <a:p>
            <a:pPr indent="0" lvl="0" marL="0" rtl="0" algn="l">
              <a:spcBef>
                <a:spcPts val="0"/>
              </a:spcBef>
              <a:spcAft>
                <a:spcPts val="0"/>
              </a:spcAft>
              <a:buNone/>
            </a:pPr>
            <a:r>
              <a:rPr lang="en-GB"/>
              <a:t>T</a:t>
            </a:r>
            <a:r>
              <a:rPr lang="en-GB"/>
              <a:t>he student will register and login to v2.aiori.in. </a:t>
            </a:r>
            <a:br>
              <a:rPr lang="en-GB"/>
            </a:br>
            <a:r>
              <a:rPr lang="en-GB"/>
              <a:t>They can navigate to Profile and click Edit Profile. </a:t>
            </a:r>
            <a:br>
              <a:rPr lang="en-GB"/>
            </a:br>
            <a:br>
              <a:rPr lang="en-GB"/>
            </a:br>
            <a:r>
              <a:rPr lang="en-GB"/>
              <a:t>Next, click the Student Enrollment Program option to open the popup, where the student enters their institutional ID and faculty serial number (FAC-xxxxx) to join under that particular faculty.</a:t>
            </a:r>
            <a:endParaRPr/>
          </a:p>
          <a:p>
            <a:pPr indent="0" lvl="0" marL="0" rtl="0" algn="l">
              <a:spcBef>
                <a:spcPts val="1200"/>
              </a:spcBef>
              <a:spcAft>
                <a:spcPts val="1200"/>
              </a:spcAft>
              <a:buNone/>
            </a:pPr>
            <a:r>
              <a:t/>
            </a:r>
            <a:endParaRPr/>
          </a:p>
        </p:txBody>
      </p:sp>
      <p:pic>
        <p:nvPicPr>
          <p:cNvPr id="133" name="Google Shape;133;p26" title="Student-flow-1.png"/>
          <p:cNvPicPr preferRelativeResize="0"/>
          <p:nvPr/>
        </p:nvPicPr>
        <p:blipFill>
          <a:blip r:embed="rId3">
            <a:alphaModFix/>
          </a:blip>
          <a:stretch>
            <a:fillRect/>
          </a:stretch>
        </p:blipFill>
        <p:spPr>
          <a:xfrm>
            <a:off x="4836475" y="0"/>
            <a:ext cx="4215502" cy="5143501"/>
          </a:xfrm>
          <a:prstGeom prst="rect">
            <a:avLst/>
          </a:prstGeom>
          <a:noFill/>
          <a:ln>
            <a:noFill/>
          </a:ln>
        </p:spPr>
      </p:pic>
      <p:sp>
        <p:nvSpPr>
          <p:cNvPr id="134" name="Google Shape;134;p26"/>
          <p:cNvSpPr txBox="1"/>
          <p:nvPr/>
        </p:nvSpPr>
        <p:spPr>
          <a:xfrm>
            <a:off x="207775" y="379125"/>
            <a:ext cx="46287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2800">
                <a:solidFill>
                  <a:schemeClr val="dk1"/>
                </a:solidFill>
              </a:rPr>
              <a:t>User- Student Enrollment</a:t>
            </a:r>
            <a:endParaRPr sz="2800">
              <a:solidFill>
                <a:schemeClr val="dk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27"/>
          <p:cNvSpPr txBox="1"/>
          <p:nvPr>
            <p:ph type="title"/>
          </p:nvPr>
        </p:nvSpPr>
        <p:spPr>
          <a:xfrm>
            <a:off x="311700" y="221600"/>
            <a:ext cx="5302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39286"/>
              <a:buFont typeface="Arial"/>
              <a:buNone/>
            </a:pPr>
            <a:r>
              <a:rPr lang="en-GB"/>
              <a:t>Faculty - Link User as Student</a:t>
            </a:r>
            <a:endParaRPr/>
          </a:p>
        </p:txBody>
      </p:sp>
      <p:sp>
        <p:nvSpPr>
          <p:cNvPr id="140" name="Google Shape;140;p27"/>
          <p:cNvSpPr txBox="1"/>
          <p:nvPr>
            <p:ph idx="1" type="body"/>
          </p:nvPr>
        </p:nvSpPr>
        <p:spPr>
          <a:xfrm>
            <a:off x="311700" y="1152475"/>
            <a:ext cx="35208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solidFill>
                  <a:srgbClr val="595959"/>
                </a:solidFill>
              </a:rPr>
              <a:t>By entering the student’s registered email, institution, and student ID, the faculty can add the user as a student.</a:t>
            </a:r>
            <a:endParaRPr>
              <a:solidFill>
                <a:srgbClr val="595959"/>
              </a:solidFill>
            </a:endParaRPr>
          </a:p>
          <a:p>
            <a:pPr indent="0" lvl="0" marL="0" rtl="0" algn="l">
              <a:spcBef>
                <a:spcPts val="1200"/>
              </a:spcBef>
              <a:spcAft>
                <a:spcPts val="1200"/>
              </a:spcAft>
              <a:buNone/>
            </a:pPr>
            <a:r>
              <a:t/>
            </a:r>
            <a:endParaRPr/>
          </a:p>
        </p:txBody>
      </p:sp>
      <p:pic>
        <p:nvPicPr>
          <p:cNvPr id="141" name="Google Shape;141;p27" title="link-student-1.png"/>
          <p:cNvPicPr preferRelativeResize="0"/>
          <p:nvPr/>
        </p:nvPicPr>
        <p:blipFill>
          <a:blip r:embed="rId3">
            <a:alphaModFix/>
          </a:blip>
          <a:stretch>
            <a:fillRect/>
          </a:stretch>
        </p:blipFill>
        <p:spPr>
          <a:xfrm>
            <a:off x="4022825" y="794288"/>
            <a:ext cx="5006700" cy="377458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graphicFrame>
        <p:nvGraphicFramePr>
          <p:cNvPr id="59" name="Google Shape;59;p14"/>
          <p:cNvGraphicFramePr/>
          <p:nvPr/>
        </p:nvGraphicFramePr>
        <p:xfrm>
          <a:off x="181600" y="63175"/>
          <a:ext cx="3000000" cy="3000000"/>
        </p:xfrm>
        <a:graphic>
          <a:graphicData uri="http://schemas.openxmlformats.org/drawingml/2006/table">
            <a:tbl>
              <a:tblPr>
                <a:noFill/>
                <a:tableStyleId>{2994FFEA-2CD7-4254-B621-FF10FBBE4880}</a:tableStyleId>
              </a:tblPr>
              <a:tblGrid>
                <a:gridCol w="4442175"/>
                <a:gridCol w="4338650"/>
              </a:tblGrid>
              <a:tr h="662425">
                <a:tc>
                  <a:txBody>
                    <a:bodyPr/>
                    <a:lstStyle/>
                    <a:p>
                      <a:pPr indent="0" lvl="0" marL="0" rtl="0" algn="l">
                        <a:lnSpc>
                          <a:spcPct val="115000"/>
                        </a:lnSpc>
                        <a:spcBef>
                          <a:spcPts val="0"/>
                        </a:spcBef>
                        <a:spcAft>
                          <a:spcPts val="800"/>
                        </a:spcAft>
                        <a:buNone/>
                      </a:pPr>
                      <a:r>
                        <a:rPr b="1" lang="en-GB" sz="1100">
                          <a:solidFill>
                            <a:schemeClr val="dk1"/>
                          </a:solidFill>
                        </a:rPr>
                        <a:t>7:30–7:45 min: </a:t>
                      </a:r>
                      <a:endParaRPr/>
                    </a:p>
                  </a:txBody>
                  <a:tcPr marT="91425" marB="91425" marR="91425" marL="91425"/>
                </a:tc>
                <a:tc>
                  <a:txBody>
                    <a:bodyPr/>
                    <a:lstStyle/>
                    <a:p>
                      <a:pPr indent="-228600" lvl="0" marL="1371600" rtl="0" algn="l">
                        <a:lnSpc>
                          <a:spcPct val="115000"/>
                        </a:lnSpc>
                        <a:spcBef>
                          <a:spcPts val="0"/>
                        </a:spcBef>
                        <a:spcAft>
                          <a:spcPts val="0"/>
                        </a:spcAft>
                        <a:buClr>
                          <a:schemeClr val="dk1"/>
                        </a:buClr>
                        <a:buSzPts val="1100"/>
                        <a:buFont typeface="Arial"/>
                        <a:buNone/>
                      </a:pPr>
                      <a:r>
                        <a:rPr lang="en-GB" sz="1100">
                          <a:solidFill>
                            <a:schemeClr val="dk1"/>
                          </a:solidFill>
                        </a:rPr>
                        <a:t>Inaugural.</a:t>
                      </a:r>
                      <a:endParaRPr sz="1100">
                        <a:solidFill>
                          <a:schemeClr val="dk1"/>
                        </a:solidFill>
                      </a:endParaRPr>
                    </a:p>
                    <a:p>
                      <a:pPr indent="0" lvl="0" marL="0" rtl="0" algn="l">
                        <a:spcBef>
                          <a:spcPts val="800"/>
                        </a:spcBef>
                        <a:spcAft>
                          <a:spcPts val="0"/>
                        </a:spcAft>
                        <a:buNone/>
                      </a:pPr>
                      <a:r>
                        <a:t/>
                      </a:r>
                      <a:endParaRPr/>
                    </a:p>
                  </a:txBody>
                  <a:tcPr marT="91425" marB="91425" marR="91425" marL="91425"/>
                </a:tc>
              </a:tr>
              <a:tr h="2020450">
                <a:tc>
                  <a:txBody>
                    <a:bodyPr/>
                    <a:lstStyle/>
                    <a:p>
                      <a:pPr indent="0" lvl="0" marL="0" rtl="0" algn="l">
                        <a:spcBef>
                          <a:spcPts val="0"/>
                        </a:spcBef>
                        <a:spcAft>
                          <a:spcPts val="0"/>
                        </a:spcAft>
                        <a:buNone/>
                      </a:pPr>
                      <a:r>
                        <a:rPr b="1" lang="en-GB" sz="1100">
                          <a:solidFill>
                            <a:schemeClr val="dk1"/>
                          </a:solidFill>
                        </a:rPr>
                        <a:t>7:45-8:2</a:t>
                      </a:r>
                      <a:r>
                        <a:rPr b="1" lang="en-GB" sz="1100">
                          <a:solidFill>
                            <a:schemeClr val="dk1"/>
                          </a:solidFill>
                        </a:rPr>
                        <a:t>5</a:t>
                      </a:r>
                      <a:r>
                        <a:rPr b="1" lang="en-GB" sz="1100">
                          <a:solidFill>
                            <a:schemeClr val="dk1"/>
                          </a:solidFill>
                        </a:rPr>
                        <a:t> min: </a:t>
                      </a:r>
                      <a:r>
                        <a:rPr b="1" lang="en-GB" sz="1100">
                          <a:solidFill>
                            <a:schemeClr val="dk1"/>
                          </a:solidFill>
                        </a:rPr>
                        <a:t>Live demo (measurements in v2.aiori.in)</a:t>
                      </a:r>
                      <a:endParaRPr b="1" sz="1100">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rPr b="1" lang="en-GB" sz="1200">
                          <a:solidFill>
                            <a:schemeClr val="dk1"/>
                          </a:solidFill>
                        </a:rPr>
                        <a:t>Reference AIORI-Handbook</a:t>
                      </a:r>
                      <a:endParaRPr b="1" sz="1200">
                        <a:solidFill>
                          <a:schemeClr val="dk1"/>
                        </a:solidFill>
                      </a:endParaRPr>
                    </a:p>
                  </a:txBody>
                  <a:tcPr marT="91425" marB="91425" marR="91425" marL="91425"/>
                </a:tc>
                <a:tc>
                  <a:txBody>
                    <a:bodyPr/>
                    <a:lstStyle/>
                    <a:p>
                      <a:pPr indent="0" lvl="0" marL="0" rtl="0" algn="l">
                        <a:lnSpc>
                          <a:spcPct val="115000"/>
                        </a:lnSpc>
                        <a:spcBef>
                          <a:spcPts val="0"/>
                        </a:spcBef>
                        <a:spcAft>
                          <a:spcPts val="0"/>
                        </a:spcAft>
                        <a:buNone/>
                      </a:pPr>
                      <a:br>
                        <a:rPr lang="en-GB" sz="1100">
                          <a:solidFill>
                            <a:schemeClr val="dk1"/>
                          </a:solidFill>
                        </a:rPr>
                      </a:br>
                      <a:r>
                        <a:rPr lang="en-GB" sz="1100">
                          <a:solidFill>
                            <a:schemeClr val="dk1"/>
                          </a:solidFill>
                        </a:rPr>
                        <a:t>Showcasing Measurements Through the AIORI Platform </a:t>
                      </a:r>
                      <a:endParaRPr sz="1100">
                        <a:solidFill>
                          <a:schemeClr val="dk1"/>
                        </a:solidFill>
                      </a:endParaRPr>
                    </a:p>
                    <a:p>
                      <a:pPr indent="-298450" lvl="1" marL="914400" rtl="0" algn="l">
                        <a:lnSpc>
                          <a:spcPct val="115000"/>
                        </a:lnSpc>
                        <a:spcBef>
                          <a:spcPts val="0"/>
                        </a:spcBef>
                        <a:spcAft>
                          <a:spcPts val="0"/>
                        </a:spcAft>
                        <a:buClr>
                          <a:schemeClr val="dk1"/>
                        </a:buClr>
                        <a:buSzPts val="1100"/>
                        <a:buChar char="○"/>
                      </a:pPr>
                      <a:r>
                        <a:rPr b="1" lang="en-GB" sz="1100">
                          <a:solidFill>
                            <a:schemeClr val="dk1"/>
                          </a:solidFill>
                        </a:rPr>
                        <a:t>Regular ping</a:t>
                      </a:r>
                      <a:r>
                        <a:rPr lang="en-GB" sz="1100">
                          <a:solidFill>
                            <a:schemeClr val="dk1"/>
                          </a:solidFill>
                        </a:rPr>
                        <a:t>  (Using deployed anchor &amp; </a:t>
                      </a:r>
                      <a:r>
                        <a:rPr b="1" lang="en-GB" sz="1100">
                          <a:solidFill>
                            <a:schemeClr val="dk1"/>
                          </a:solidFill>
                        </a:rPr>
                        <a:t>zone</a:t>
                      </a:r>
                      <a:r>
                        <a:rPr lang="en-GB" sz="1100">
                          <a:solidFill>
                            <a:schemeClr val="dk1"/>
                          </a:solidFill>
                        </a:rPr>
                        <a:t>)</a:t>
                      </a:r>
                      <a:endParaRPr sz="1100">
                        <a:solidFill>
                          <a:schemeClr val="dk1"/>
                        </a:solidFill>
                      </a:endParaRPr>
                    </a:p>
                    <a:p>
                      <a:pPr indent="-298450" lvl="1" marL="914400" rtl="0" algn="l">
                        <a:lnSpc>
                          <a:spcPct val="115000"/>
                        </a:lnSpc>
                        <a:spcBef>
                          <a:spcPts val="0"/>
                        </a:spcBef>
                        <a:spcAft>
                          <a:spcPts val="0"/>
                        </a:spcAft>
                        <a:buClr>
                          <a:schemeClr val="dk1"/>
                        </a:buClr>
                        <a:buSzPts val="1100"/>
                        <a:buChar char="○"/>
                      </a:pPr>
                      <a:r>
                        <a:rPr b="1" lang="en-GB" sz="1100">
                          <a:solidFill>
                            <a:schemeClr val="dk1"/>
                          </a:solidFill>
                        </a:rPr>
                        <a:t>Periodic Ping </a:t>
                      </a:r>
                      <a:r>
                        <a:rPr lang="en-GB" sz="1100">
                          <a:solidFill>
                            <a:schemeClr val="dk1"/>
                          </a:solidFill>
                        </a:rPr>
                        <a:t>(Using deployed anchor &amp; </a:t>
                      </a:r>
                      <a:r>
                        <a:rPr b="1" lang="en-GB" sz="1100">
                          <a:solidFill>
                            <a:schemeClr val="dk1"/>
                          </a:solidFill>
                        </a:rPr>
                        <a:t>zone</a:t>
                      </a:r>
                      <a:r>
                        <a:rPr lang="en-GB" sz="1100">
                          <a:solidFill>
                            <a:schemeClr val="dk1"/>
                          </a:solidFill>
                        </a:rPr>
                        <a:t>)</a:t>
                      </a:r>
                      <a:endParaRPr sz="1100">
                        <a:solidFill>
                          <a:schemeClr val="dk1"/>
                        </a:solidFill>
                      </a:endParaRPr>
                    </a:p>
                    <a:p>
                      <a:pPr indent="-298450" lvl="1" marL="914400" rtl="0" algn="l">
                        <a:lnSpc>
                          <a:spcPct val="115000"/>
                        </a:lnSpc>
                        <a:spcBef>
                          <a:spcPts val="0"/>
                        </a:spcBef>
                        <a:spcAft>
                          <a:spcPts val="0"/>
                        </a:spcAft>
                        <a:buClr>
                          <a:schemeClr val="dk1"/>
                        </a:buClr>
                        <a:buSzPts val="1100"/>
                        <a:buChar char="○"/>
                      </a:pPr>
                      <a:r>
                        <a:rPr b="1" lang="en-GB" sz="1100">
                          <a:solidFill>
                            <a:schemeClr val="dk1"/>
                          </a:solidFill>
                        </a:rPr>
                        <a:t>Traceroute </a:t>
                      </a:r>
                      <a:r>
                        <a:rPr lang="en-GB" sz="1100">
                          <a:solidFill>
                            <a:schemeClr val="dk1"/>
                          </a:solidFill>
                        </a:rPr>
                        <a:t>(Using deployed anchor &amp; </a:t>
                      </a:r>
                      <a:r>
                        <a:rPr b="1" lang="en-GB" sz="1100">
                          <a:solidFill>
                            <a:schemeClr val="dk1"/>
                          </a:solidFill>
                        </a:rPr>
                        <a:t>zone</a:t>
                      </a:r>
                      <a:r>
                        <a:rPr lang="en-GB" sz="1100">
                          <a:solidFill>
                            <a:schemeClr val="dk1"/>
                          </a:solidFill>
                        </a:rPr>
                        <a:t>)</a:t>
                      </a:r>
                      <a:endParaRPr sz="1100">
                        <a:solidFill>
                          <a:schemeClr val="dk1"/>
                        </a:solidFill>
                      </a:endParaRPr>
                    </a:p>
                    <a:p>
                      <a:pPr indent="-298450" lvl="1" marL="914400" rtl="0" algn="l">
                        <a:lnSpc>
                          <a:spcPct val="115000"/>
                        </a:lnSpc>
                        <a:spcBef>
                          <a:spcPts val="0"/>
                        </a:spcBef>
                        <a:spcAft>
                          <a:spcPts val="0"/>
                        </a:spcAft>
                        <a:buClr>
                          <a:schemeClr val="dk1"/>
                        </a:buClr>
                        <a:buSzPts val="1100"/>
                        <a:buChar char="○"/>
                      </a:pPr>
                      <a:r>
                        <a:rPr b="1" lang="en-GB" sz="1100">
                          <a:solidFill>
                            <a:schemeClr val="dk1"/>
                          </a:solidFill>
                        </a:rPr>
                        <a:t>DNS query </a:t>
                      </a:r>
                      <a:r>
                        <a:rPr lang="en-GB" sz="1100">
                          <a:solidFill>
                            <a:schemeClr val="dk1"/>
                          </a:solidFill>
                        </a:rPr>
                        <a:t>(Using deployed anchor)</a:t>
                      </a:r>
                      <a:endParaRPr sz="1100">
                        <a:solidFill>
                          <a:schemeClr val="dk1"/>
                        </a:solidFill>
                      </a:endParaRPr>
                    </a:p>
                    <a:p>
                      <a:pPr indent="-298450" lvl="1" marL="914400" rtl="0" algn="l">
                        <a:lnSpc>
                          <a:spcPct val="115000"/>
                        </a:lnSpc>
                        <a:spcBef>
                          <a:spcPts val="0"/>
                        </a:spcBef>
                        <a:spcAft>
                          <a:spcPts val="0"/>
                        </a:spcAft>
                        <a:buClr>
                          <a:schemeClr val="dk1"/>
                        </a:buClr>
                        <a:buSzPts val="1100"/>
                        <a:buChar char="○"/>
                      </a:pPr>
                      <a:r>
                        <a:rPr lang="en-GB" sz="1100">
                          <a:solidFill>
                            <a:schemeClr val="dk1"/>
                          </a:solidFill>
                        </a:rPr>
                        <a:t>In AIORI-Mobile app: Compare network configuration (</a:t>
                      </a:r>
                      <a:r>
                        <a:rPr b="1" lang="en-GB" sz="1100">
                          <a:solidFill>
                            <a:schemeClr val="dk1"/>
                          </a:solidFill>
                        </a:rPr>
                        <a:t>Wi‑Fi vs Mobile Data</a:t>
                      </a:r>
                      <a:r>
                        <a:rPr lang="en-GB" sz="1100">
                          <a:solidFill>
                            <a:schemeClr val="dk1"/>
                          </a:solidFill>
                        </a:rPr>
                        <a:t>)</a:t>
                      </a:r>
                      <a:r>
                        <a:rPr lang="en-GB" sz="1100">
                          <a:solidFill>
                            <a:schemeClr val="dk1"/>
                          </a:solidFill>
                          <a:latin typeface="Times New Roman"/>
                          <a:ea typeface="Times New Roman"/>
                          <a:cs typeface="Times New Roman"/>
                          <a:sym typeface="Times New Roman"/>
                        </a:rPr>
                        <a:t> </a:t>
                      </a:r>
                      <a:br>
                        <a:rPr lang="en-GB" sz="1100">
                          <a:solidFill>
                            <a:schemeClr val="dk1"/>
                          </a:solidFill>
                          <a:latin typeface="Times New Roman"/>
                          <a:ea typeface="Times New Roman"/>
                          <a:cs typeface="Times New Roman"/>
                          <a:sym typeface="Times New Roman"/>
                        </a:rPr>
                      </a:br>
                      <a:r>
                        <a:rPr lang="en-GB" sz="1100">
                          <a:solidFill>
                            <a:schemeClr val="dk1"/>
                          </a:solidFill>
                          <a:latin typeface="Times New Roman"/>
                          <a:ea typeface="Times New Roman"/>
                          <a:cs typeface="Times New Roman"/>
                          <a:sym typeface="Times New Roman"/>
                        </a:rPr>
                        <a:t>- </a:t>
                      </a:r>
                      <a:r>
                        <a:rPr lang="en-GB" sz="1100">
                          <a:solidFill>
                            <a:schemeClr val="dk1"/>
                          </a:solidFill>
                        </a:rPr>
                        <a:t>Run </a:t>
                      </a:r>
                      <a:r>
                        <a:rPr b="1" lang="en-GB" sz="1100">
                          <a:solidFill>
                            <a:schemeClr val="dk1"/>
                          </a:solidFill>
                        </a:rPr>
                        <a:t>latency test</a:t>
                      </a:r>
                      <a:r>
                        <a:rPr lang="en-GB" sz="1100">
                          <a:solidFill>
                            <a:schemeClr val="dk1"/>
                          </a:solidFill>
                        </a:rPr>
                        <a:t> for pingable targets (e.g., google.com, youtube.com)</a:t>
                      </a:r>
                      <a:endParaRPr sz="1100"/>
                    </a:p>
                  </a:txBody>
                  <a:tcPr marT="91425" marB="91425" marR="91425" marL="91425"/>
                </a:tc>
              </a:tr>
              <a:tr h="2017375">
                <a:tc>
                  <a:txBody>
                    <a:bodyPr/>
                    <a:lstStyle/>
                    <a:p>
                      <a:pPr indent="0" lvl="0" marL="0" rtl="0" algn="l">
                        <a:spcBef>
                          <a:spcPts val="0"/>
                        </a:spcBef>
                        <a:spcAft>
                          <a:spcPts val="0"/>
                        </a:spcAft>
                        <a:buNone/>
                      </a:pPr>
                      <a:r>
                        <a:rPr b="1" lang="en-GB" sz="1100"/>
                        <a:t>8:25-8:4</a:t>
                      </a:r>
                      <a:r>
                        <a:rPr b="1" lang="en-GB" sz="1100"/>
                        <a:t>5</a:t>
                      </a:r>
                      <a:r>
                        <a:rPr b="1" lang="en-GB" sz="1100"/>
                        <a:t> min: </a:t>
                      </a:r>
                      <a:r>
                        <a:rPr b="1" lang="en-GB" sz="1100">
                          <a:solidFill>
                            <a:schemeClr val="dk1"/>
                          </a:solidFill>
                        </a:rPr>
                        <a:t>Enrollment +  Create assignments + linking queries+ Student Workshop Activities</a:t>
                      </a:r>
                      <a:br>
                        <a:rPr b="1" lang="en-GB" sz="1100">
                          <a:solidFill>
                            <a:schemeClr val="dk1"/>
                          </a:solidFill>
                        </a:rPr>
                      </a:br>
                      <a:br>
                        <a:rPr b="1" lang="en-GB" sz="1100">
                          <a:solidFill>
                            <a:schemeClr val="dk1"/>
                          </a:solidFill>
                        </a:rPr>
                      </a:br>
                      <a:r>
                        <a:rPr b="1" lang="en-GB" sz="1200">
                          <a:solidFill>
                            <a:schemeClr val="dk1"/>
                          </a:solidFill>
                        </a:rPr>
                        <a:t>Reference AIORI-Handbook</a:t>
                      </a:r>
                      <a:endParaRPr b="1" sz="1100"/>
                    </a:p>
                  </a:txBody>
                  <a:tcPr marT="91425" marB="91425" marR="91425" marL="91425"/>
                </a:tc>
                <a:tc>
                  <a:txBody>
                    <a:bodyPr/>
                    <a:lstStyle/>
                    <a:p>
                      <a:pPr indent="0" lvl="0" marL="0" rtl="0" algn="l">
                        <a:spcBef>
                          <a:spcPts val="0"/>
                        </a:spcBef>
                        <a:spcAft>
                          <a:spcPts val="0"/>
                        </a:spcAft>
                        <a:buClr>
                          <a:schemeClr val="dk1"/>
                        </a:buClr>
                        <a:buSzPts val="1100"/>
                        <a:buFont typeface="Arial"/>
                        <a:buNone/>
                      </a:pPr>
                      <a:r>
                        <a:rPr lang="en-GB" sz="1100">
                          <a:solidFill>
                            <a:schemeClr val="dk1"/>
                          </a:solidFill>
                        </a:rPr>
                        <a:t>Faculty side (Faculties Portal):</a:t>
                      </a:r>
                      <a:endParaRPr sz="1100">
                        <a:solidFill>
                          <a:schemeClr val="dk1"/>
                        </a:solidFill>
                      </a:endParaRPr>
                    </a:p>
                    <a:p>
                      <a:pPr indent="0" lvl="0" marL="0" rtl="0" algn="l">
                        <a:spcBef>
                          <a:spcPts val="0"/>
                        </a:spcBef>
                        <a:spcAft>
                          <a:spcPts val="0"/>
                        </a:spcAft>
                        <a:buClr>
                          <a:schemeClr val="dk1"/>
                        </a:buClr>
                        <a:buSzPts val="1100"/>
                        <a:buFont typeface="Arial"/>
                        <a:buNone/>
                      </a:pPr>
                      <a:r>
                        <a:rPr lang="en-GB" sz="1100">
                          <a:solidFill>
                            <a:schemeClr val="dk1"/>
                          </a:solidFill>
                        </a:rPr>
                        <a:t>•	Enrollment/Register students in the AIORI platform</a:t>
                      </a:r>
                      <a:endParaRPr sz="1100">
                        <a:solidFill>
                          <a:schemeClr val="dk1"/>
                        </a:solidFill>
                      </a:endParaRPr>
                    </a:p>
                    <a:p>
                      <a:pPr indent="0" lvl="0" marL="0" rtl="0" algn="l">
                        <a:spcBef>
                          <a:spcPts val="0"/>
                        </a:spcBef>
                        <a:spcAft>
                          <a:spcPts val="0"/>
                        </a:spcAft>
                        <a:buClr>
                          <a:schemeClr val="dk1"/>
                        </a:buClr>
                        <a:buSzPts val="1100"/>
                        <a:buFont typeface="Arial"/>
                        <a:buNone/>
                      </a:pPr>
                      <a:r>
                        <a:rPr lang="en-GB" sz="1100">
                          <a:solidFill>
                            <a:schemeClr val="dk1"/>
                          </a:solidFill>
                        </a:rPr>
                        <a:t>•	Create assignments</a:t>
                      </a:r>
                      <a:endParaRPr sz="1100">
                        <a:solidFill>
                          <a:schemeClr val="dk1"/>
                        </a:solidFill>
                      </a:endParaRPr>
                    </a:p>
                    <a:p>
                      <a:pPr indent="0" lvl="0" marL="0" rtl="0" algn="l">
                        <a:spcBef>
                          <a:spcPts val="0"/>
                        </a:spcBef>
                        <a:spcAft>
                          <a:spcPts val="0"/>
                        </a:spcAft>
                        <a:buClr>
                          <a:schemeClr val="dk1"/>
                        </a:buClr>
                        <a:buSzPts val="1100"/>
                        <a:buFont typeface="Arial"/>
                        <a:buNone/>
                      </a:pPr>
                      <a:r>
                        <a:t/>
                      </a:r>
                      <a:endParaRPr sz="1100">
                        <a:solidFill>
                          <a:schemeClr val="dk1"/>
                        </a:solidFill>
                      </a:endParaRPr>
                    </a:p>
                    <a:p>
                      <a:pPr indent="0" lvl="0" marL="0" rtl="0" algn="l">
                        <a:spcBef>
                          <a:spcPts val="0"/>
                        </a:spcBef>
                        <a:spcAft>
                          <a:spcPts val="0"/>
                        </a:spcAft>
                        <a:buClr>
                          <a:schemeClr val="dk1"/>
                        </a:buClr>
                        <a:buSzPts val="1100"/>
                        <a:buFont typeface="Arial"/>
                        <a:buNone/>
                      </a:pPr>
                      <a:r>
                        <a:rPr lang="en-GB" sz="1100">
                          <a:solidFill>
                            <a:schemeClr val="dk1"/>
                          </a:solidFill>
                        </a:rPr>
                        <a:t>Student side (Students Portal):</a:t>
                      </a:r>
                      <a:endParaRPr sz="1100">
                        <a:solidFill>
                          <a:schemeClr val="dk1"/>
                        </a:solidFill>
                      </a:endParaRPr>
                    </a:p>
                    <a:p>
                      <a:pPr indent="0" lvl="0" marL="0" rtl="0" algn="l">
                        <a:spcBef>
                          <a:spcPts val="0"/>
                        </a:spcBef>
                        <a:spcAft>
                          <a:spcPts val="0"/>
                        </a:spcAft>
                        <a:buClr>
                          <a:schemeClr val="dk1"/>
                        </a:buClr>
                        <a:buSzPts val="1100"/>
                        <a:buFont typeface="Arial"/>
                        <a:buNone/>
                      </a:pPr>
                      <a:r>
                        <a:rPr lang="en-GB" sz="1100">
                          <a:solidFill>
                            <a:schemeClr val="dk1"/>
                          </a:solidFill>
                        </a:rPr>
                        <a:t>•	Link each query to the assignment</a:t>
                      </a:r>
                      <a:endParaRPr sz="1100">
                        <a:solidFill>
                          <a:schemeClr val="dk1"/>
                        </a:solidFill>
                      </a:endParaRPr>
                    </a:p>
                    <a:p>
                      <a:pPr indent="0" lvl="0" marL="0" rtl="0" algn="l">
                        <a:spcBef>
                          <a:spcPts val="0"/>
                        </a:spcBef>
                        <a:spcAft>
                          <a:spcPts val="0"/>
                        </a:spcAft>
                        <a:buClr>
                          <a:schemeClr val="dk1"/>
                        </a:buClr>
                        <a:buSzPts val="1100"/>
                        <a:buFont typeface="Arial"/>
                        <a:buNone/>
                      </a:pPr>
                      <a:r>
                        <a:rPr lang="en-GB" sz="1100">
                          <a:solidFill>
                            <a:schemeClr val="dk1"/>
                          </a:solidFill>
                        </a:rPr>
                        <a:t>•	Make the query public for team review</a:t>
                      </a:r>
                      <a:endParaRPr sz="1100">
                        <a:solidFill>
                          <a:schemeClr val="dk1"/>
                        </a:solidFill>
                      </a:endParaRPr>
                    </a:p>
                    <a:p>
                      <a:pPr indent="0" lvl="0" marL="0" rtl="0" algn="l">
                        <a:spcBef>
                          <a:spcPts val="0"/>
                        </a:spcBef>
                        <a:spcAft>
                          <a:spcPts val="0"/>
                        </a:spcAft>
                        <a:buNone/>
                      </a:pPr>
                      <a:br>
                        <a:rPr lang="en-GB" sz="1100"/>
                      </a:br>
                      <a:r>
                        <a:rPr lang="en-GB" sz="1100"/>
                        <a:t>Showcasing the DNS in use using whatsmydns.aiori.in.</a:t>
                      </a:r>
                      <a:endParaRPr sz="1100"/>
                    </a:p>
                  </a:txBody>
                  <a:tcPr marT="91425" marB="91425" marR="91425" marL="91425"/>
                </a:tc>
              </a:tr>
              <a:tr h="380050">
                <a:tc>
                  <a:txBody>
                    <a:bodyPr/>
                    <a:lstStyle/>
                    <a:p>
                      <a:pPr indent="0" lvl="0" marL="0" rtl="0" algn="l">
                        <a:spcBef>
                          <a:spcPts val="0"/>
                        </a:spcBef>
                        <a:spcAft>
                          <a:spcPts val="0"/>
                        </a:spcAft>
                        <a:buNone/>
                      </a:pPr>
                      <a:r>
                        <a:rPr b="1" lang="en-GB" sz="1100"/>
                        <a:t>8:45-9:00 min</a:t>
                      </a:r>
                      <a:r>
                        <a:rPr lang="en-GB" sz="1100"/>
                        <a:t>:</a:t>
                      </a:r>
                      <a:endParaRPr sz="1100"/>
                    </a:p>
                  </a:txBody>
                  <a:tcPr marT="91425" marB="91425" marR="91425" marL="91425"/>
                </a:tc>
                <a:tc>
                  <a:txBody>
                    <a:bodyPr/>
                    <a:lstStyle/>
                    <a:p>
                      <a:pPr indent="0" lvl="0" marL="0" rtl="0" algn="l">
                        <a:spcBef>
                          <a:spcPts val="0"/>
                        </a:spcBef>
                        <a:spcAft>
                          <a:spcPts val="0"/>
                        </a:spcAft>
                        <a:buNone/>
                      </a:pPr>
                      <a:r>
                        <a:rPr lang="en-GB" sz="1100"/>
                        <a:t>Question &amp; Answers</a:t>
                      </a:r>
                      <a:endParaRPr sz="1100"/>
                    </a:p>
                  </a:txBody>
                  <a:tcPr marT="91425" marB="91425" marR="91425" marL="91425"/>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pic>
        <p:nvPicPr>
          <p:cNvPr id="64" name="Google Shape;64;p15"/>
          <p:cNvPicPr preferRelativeResize="0"/>
          <p:nvPr/>
        </p:nvPicPr>
        <p:blipFill>
          <a:blip r:embed="rId3">
            <a:alphaModFix/>
          </a:blip>
          <a:stretch>
            <a:fillRect/>
          </a:stretch>
        </p:blipFill>
        <p:spPr>
          <a:xfrm>
            <a:off x="152400" y="152400"/>
            <a:ext cx="8602124" cy="4302925"/>
          </a:xfrm>
          <a:prstGeom prst="rect">
            <a:avLst/>
          </a:prstGeom>
          <a:noFill/>
          <a:ln>
            <a:noFill/>
          </a:ln>
        </p:spPr>
      </p:pic>
      <p:sp>
        <p:nvSpPr>
          <p:cNvPr id="65" name="Google Shape;65;p15"/>
          <p:cNvSpPr txBox="1"/>
          <p:nvPr/>
        </p:nvSpPr>
        <p:spPr>
          <a:xfrm>
            <a:off x="2384809" y="4455325"/>
            <a:ext cx="51759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u="sng">
                <a:solidFill>
                  <a:schemeClr val="hlink"/>
                </a:solidFill>
                <a:hlinkClick r:id="rId4"/>
              </a:rPr>
              <a:t>https://ieeexplore.ieee.org/document/10127255</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pic>
        <p:nvPicPr>
          <p:cNvPr id="70" name="Google Shape;70;p16"/>
          <p:cNvPicPr preferRelativeResize="0"/>
          <p:nvPr/>
        </p:nvPicPr>
        <p:blipFill>
          <a:blip r:embed="rId3">
            <a:alphaModFix/>
          </a:blip>
          <a:stretch>
            <a:fillRect/>
          </a:stretch>
        </p:blipFill>
        <p:spPr>
          <a:xfrm>
            <a:off x="152400" y="152400"/>
            <a:ext cx="8602132" cy="483869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pic>
        <p:nvPicPr>
          <p:cNvPr id="75" name="Google Shape;75;p17"/>
          <p:cNvPicPr preferRelativeResize="0"/>
          <p:nvPr/>
        </p:nvPicPr>
        <p:blipFill>
          <a:blip r:embed="rId3">
            <a:alphaModFix/>
          </a:blip>
          <a:stretch>
            <a:fillRect/>
          </a:stretch>
        </p:blipFill>
        <p:spPr>
          <a:xfrm>
            <a:off x="152400" y="152400"/>
            <a:ext cx="8602132" cy="483869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pic>
        <p:nvPicPr>
          <p:cNvPr id="80" name="Google Shape;80;p18"/>
          <p:cNvPicPr preferRelativeResize="0"/>
          <p:nvPr/>
        </p:nvPicPr>
        <p:blipFill>
          <a:blip r:embed="rId3">
            <a:alphaModFix/>
          </a:blip>
          <a:stretch>
            <a:fillRect/>
          </a:stretch>
        </p:blipFill>
        <p:spPr>
          <a:xfrm>
            <a:off x="152400" y="152400"/>
            <a:ext cx="8602132" cy="483869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pic>
        <p:nvPicPr>
          <p:cNvPr id="85" name="Google Shape;85;p19"/>
          <p:cNvPicPr preferRelativeResize="0"/>
          <p:nvPr/>
        </p:nvPicPr>
        <p:blipFill>
          <a:blip r:embed="rId3">
            <a:alphaModFix/>
          </a:blip>
          <a:stretch>
            <a:fillRect/>
          </a:stretch>
        </p:blipFill>
        <p:spPr>
          <a:xfrm>
            <a:off x="4790250" y="152400"/>
            <a:ext cx="4214050" cy="4838699"/>
          </a:xfrm>
          <a:prstGeom prst="rect">
            <a:avLst/>
          </a:prstGeom>
          <a:noFill/>
          <a:ln>
            <a:noFill/>
          </a:ln>
        </p:spPr>
      </p:pic>
      <p:pic>
        <p:nvPicPr>
          <p:cNvPr id="86" name="Google Shape;86;p19"/>
          <p:cNvPicPr preferRelativeResize="0"/>
          <p:nvPr/>
        </p:nvPicPr>
        <p:blipFill>
          <a:blip r:embed="rId4">
            <a:alphaModFix/>
          </a:blip>
          <a:stretch>
            <a:fillRect/>
          </a:stretch>
        </p:blipFill>
        <p:spPr>
          <a:xfrm>
            <a:off x="270829" y="819750"/>
            <a:ext cx="3061446" cy="4323751"/>
          </a:xfrm>
          <a:prstGeom prst="rect">
            <a:avLst/>
          </a:prstGeom>
          <a:noFill/>
          <a:ln>
            <a:noFill/>
          </a:ln>
        </p:spPr>
      </p:pic>
      <p:pic>
        <p:nvPicPr>
          <p:cNvPr id="87" name="Google Shape;87;p19"/>
          <p:cNvPicPr preferRelativeResize="0"/>
          <p:nvPr/>
        </p:nvPicPr>
        <p:blipFill>
          <a:blip r:embed="rId5">
            <a:alphaModFix/>
          </a:blip>
          <a:stretch>
            <a:fillRect/>
          </a:stretch>
        </p:blipFill>
        <p:spPr>
          <a:xfrm>
            <a:off x="270825" y="152400"/>
            <a:ext cx="1756926" cy="5149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pic>
        <p:nvPicPr>
          <p:cNvPr id="92" name="Google Shape;92;p20" title="ChatGPT Image Jul 22, 2026, 12_37_09 PM.png"/>
          <p:cNvPicPr preferRelativeResize="0"/>
          <p:nvPr/>
        </p:nvPicPr>
        <p:blipFill>
          <a:blip r:embed="rId3">
            <a:alphaModFix/>
          </a:blip>
          <a:stretch>
            <a:fillRect/>
          </a:stretch>
        </p:blipFill>
        <p:spPr>
          <a:xfrm>
            <a:off x="894675" y="120200"/>
            <a:ext cx="7306349" cy="487089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21"/>
          <p:cNvSpPr txBox="1"/>
          <p:nvPr/>
        </p:nvSpPr>
        <p:spPr>
          <a:xfrm>
            <a:off x="598375" y="229150"/>
            <a:ext cx="23715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a:t>USE CASE 1 :</a:t>
            </a:r>
            <a:br>
              <a:rPr lang="en-GB"/>
            </a:br>
            <a:r>
              <a:rPr lang="en-GB"/>
              <a:t>community driven research</a:t>
            </a:r>
            <a:endParaRPr/>
          </a:p>
        </p:txBody>
      </p:sp>
      <p:sp>
        <p:nvSpPr>
          <p:cNvPr id="98" name="Google Shape;98;p21"/>
          <p:cNvSpPr txBox="1"/>
          <p:nvPr/>
        </p:nvSpPr>
        <p:spPr>
          <a:xfrm>
            <a:off x="2969900" y="127300"/>
            <a:ext cx="5983800" cy="169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a:t>The AIORI portal (</a:t>
            </a:r>
            <a:r>
              <a:rPr lang="en-GB" u="sng">
                <a:solidFill>
                  <a:schemeClr val="hlink"/>
                </a:solidFill>
                <a:hlinkClick r:id="rId3"/>
              </a:rPr>
              <a:t>https://aiori.in</a:t>
            </a:r>
            <a:r>
              <a:rPr lang="en-GB"/>
              <a:t>), anycast nodes and anchor management network is an indigenously developed first of its kind took for different stakeholders for Internet measurement.</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Anyone can login into the portal(</a:t>
            </a:r>
            <a:r>
              <a:rPr lang="en-GB">
                <a:solidFill>
                  <a:schemeClr val="dk1"/>
                </a:solidFill>
              </a:rPr>
              <a:t> </a:t>
            </a:r>
            <a:r>
              <a:rPr lang="en-GB" u="sng">
                <a:solidFill>
                  <a:schemeClr val="accent5"/>
                </a:solidFill>
                <a:hlinkClick r:id="rId4">
                  <a:extLst>
                    <a:ext uri="{A12FA001-AC4F-418D-AE19-62706E023703}">
                      <ahyp:hlinkClr val="tx"/>
                    </a:ext>
                  </a:extLst>
                </a:hlinkClick>
              </a:rPr>
              <a:t>https://v2.aiori.in</a:t>
            </a:r>
            <a:r>
              <a:rPr lang="en-GB"/>
              <a:t>) and use the network measurement tools to troubleshoot network issues and measure the health.</a:t>
            </a:r>
            <a:endParaRPr/>
          </a:p>
        </p:txBody>
      </p:sp>
      <p:sp>
        <p:nvSpPr>
          <p:cNvPr id="99" name="Google Shape;99;p21"/>
          <p:cNvSpPr txBox="1"/>
          <p:nvPr/>
        </p:nvSpPr>
        <p:spPr>
          <a:xfrm>
            <a:off x="598375" y="1956150"/>
            <a:ext cx="23715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a:t>USE CASE 2 :</a:t>
            </a:r>
            <a:br>
              <a:rPr lang="en-GB"/>
            </a:br>
            <a:r>
              <a:rPr lang="en-GB"/>
              <a:t>Routing Detours</a:t>
            </a:r>
            <a:endParaRPr/>
          </a:p>
        </p:txBody>
      </p:sp>
      <p:sp>
        <p:nvSpPr>
          <p:cNvPr id="100" name="Google Shape;100;p21"/>
          <p:cNvSpPr txBox="1"/>
          <p:nvPr/>
        </p:nvSpPr>
        <p:spPr>
          <a:xfrm>
            <a:off x="2969875" y="1896975"/>
            <a:ext cx="5869200" cy="1046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a:t>The AIORI </a:t>
            </a:r>
            <a:r>
              <a:rPr lang="en-GB"/>
              <a:t>Internet</a:t>
            </a:r>
            <a:r>
              <a:rPr lang="en-GB"/>
              <a:t> Measurement infrastructure will help to analyze the data in transit paths taken when user connects for services from one ASN to another inside the country.  This will uncover ASN-to-ASN peering routes as well as help us uncover international routing detours.</a:t>
            </a:r>
            <a:endParaRPr/>
          </a:p>
        </p:txBody>
      </p:sp>
      <p:sp>
        <p:nvSpPr>
          <p:cNvPr id="101" name="Google Shape;101;p21"/>
          <p:cNvSpPr txBox="1"/>
          <p:nvPr/>
        </p:nvSpPr>
        <p:spPr>
          <a:xfrm>
            <a:off x="2969875" y="3020150"/>
            <a:ext cx="5601900" cy="1046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a:t>The AIORI </a:t>
            </a:r>
            <a:r>
              <a:rPr lang="en-GB"/>
              <a:t>Internet</a:t>
            </a:r>
            <a:r>
              <a:rPr lang="en-GB"/>
              <a:t> Measurement infrastructure will help to analyze the latency of services in different parts of country. This will be useful for government, business to understand the reachability issues of their domains.</a:t>
            </a:r>
            <a:endParaRPr/>
          </a:p>
        </p:txBody>
      </p:sp>
      <p:sp>
        <p:nvSpPr>
          <p:cNvPr id="102" name="Google Shape;102;p21"/>
          <p:cNvSpPr txBox="1"/>
          <p:nvPr/>
        </p:nvSpPr>
        <p:spPr>
          <a:xfrm>
            <a:off x="598500" y="3081000"/>
            <a:ext cx="23715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a:t>USE CASE 3 :</a:t>
            </a:r>
            <a:br>
              <a:rPr lang="en-GB"/>
            </a:br>
            <a:r>
              <a:rPr lang="en-GB"/>
              <a:t>measuring Services Latency</a:t>
            </a:r>
            <a:endParaRPr/>
          </a:p>
        </p:txBody>
      </p:sp>
      <p:sp>
        <p:nvSpPr>
          <p:cNvPr id="103" name="Google Shape;103;p21"/>
          <p:cNvSpPr txBox="1"/>
          <p:nvPr/>
        </p:nvSpPr>
        <p:spPr>
          <a:xfrm>
            <a:off x="598500" y="4143325"/>
            <a:ext cx="23715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a:t>USE CASE 4 :</a:t>
            </a:r>
            <a:br>
              <a:rPr lang="en-GB"/>
            </a:br>
            <a:r>
              <a:rPr lang="en-GB"/>
              <a:t>DNS Resiliency from user endpoint</a:t>
            </a:r>
            <a:endParaRPr/>
          </a:p>
        </p:txBody>
      </p:sp>
      <p:sp>
        <p:nvSpPr>
          <p:cNvPr id="104" name="Google Shape;104;p21"/>
          <p:cNvSpPr txBox="1"/>
          <p:nvPr/>
        </p:nvSpPr>
        <p:spPr>
          <a:xfrm>
            <a:off x="2969875" y="4049625"/>
            <a:ext cx="5780100" cy="1046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a:t>The AIORI </a:t>
            </a:r>
            <a:r>
              <a:rPr lang="en-GB"/>
              <a:t>Internet</a:t>
            </a:r>
            <a:r>
              <a:rPr lang="en-GB"/>
              <a:t> Measurement infrastructure will help to analyze the DNS resiliency from use end point in terms of availability and latency of the hierarchy. This will be great tool for resiliency enforcement by different zone maintainers.</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