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4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0B78-071D-1BDA-E01F-E9D9E8074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1C799-75C0-65A5-C8B1-542C780E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AFA9-D00B-3708-8CBD-3C456E6E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3C18-1866-23F2-1784-7D881A69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54F7-78E7-81CE-9509-D96F947D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93-723A-D132-D784-B3C3F0C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FDC7E-38E5-71E8-F8BB-AE520C72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E3D44-88BC-CD33-6E72-9CA1AF7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6A66-51A6-5C70-4080-038FA5F9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AB94-5912-8283-90BA-237E631D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51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E3D1-2D01-643B-DB76-95DFA80C5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6DEE8-7EFC-1FE5-2FE9-6EB52BA8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4A0C-926D-860C-A1AE-18FE5C12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E1075-A00D-903A-964F-A7D8E203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F8C9-64A9-9F7A-BBE0-095B079A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9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9A1F-5D1C-0BDA-EB4B-40573E8C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FFA7-3696-2B29-7197-F218B7D1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182A-03A8-F0B0-525F-E2E85612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5B6E9-9E6F-A6BF-1197-03A87AB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296B1-BCF5-0830-A865-B26558DD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9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C14B-5B06-1218-7667-6EDD8E48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DDEE-366C-C295-F8CA-A6A97CF8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9555-1C6C-6E2C-7B2E-0972FB08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F632-D129-17D8-910B-B9C72BA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6B1C-25CA-4796-471C-A02A7034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CA41-0F39-BBC7-4A18-7393247B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CBE7-2EA8-FF85-9607-DDA749BA3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89FC2-B6EA-BB91-BC83-F123B64F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6DA0A-DBB0-72BF-A4F4-7409FFC8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E386-2B72-3E32-FDDF-85424E9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2A4CA-E724-3D1E-4B3B-828EBCE0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34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31D0-4956-7F4E-27E7-82114CC1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508BC-0417-93A6-1767-7C65626D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10DF-5837-8E90-9936-FC2E388A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7BAEB-9BD4-7E30-3359-FFF99DE3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72330-5251-5FF0-E2D4-EF9EA059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C0583-A16D-3A90-AF12-95A5E12E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9A231-BCEA-EE5C-92BF-B306681B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5EFC3-3ECA-1D5F-7DFF-0768BB7B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95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B782-5EF3-A5DF-EDDC-5EB1A723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5A533-4485-1BC6-BE04-3622CAE3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86615-C759-A34B-B9D2-75DC2013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25A46-6025-BDE7-A1D8-5F429F93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E83F1-D487-B778-82C6-502FBD65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EC954-1460-57B7-A27D-143494B8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CA71-0CC9-1E64-6389-9F639250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729A-DC2C-79D4-BFCC-9235124F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5748-DEDD-0206-938E-41D82BDF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3833-5DA8-C0C8-8219-E8CEFA0C8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2AD36-319A-FA29-4CD9-C832D1F5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6747-ECB2-234F-7958-40ABDBC2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DD8A-1E6C-F24B-C23B-2B0C7F69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94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E633-7F07-B97C-5669-BF49CB69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A0BAE-FBBE-47C9-9C0F-9CDE3BE65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1BFA2-DBB5-EB2A-100C-5505B5E01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8E6EC-5C74-121B-9504-228A80B0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26395-CAB7-6955-8B8E-B975FDAA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0653D-D53F-2F7F-1D23-46D7D551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13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0A6F3-FF8B-7239-48A7-E09D19B7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FD68-545A-CC6F-D96F-DC17672E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DF07E-DA6A-8624-3232-E58C4A59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8938E-52B7-FCD4-4618-5F5E3A5D7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089A-FEDA-1B54-E114-EE23702BA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0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ebasmita.dutta@iem.edu.in" TargetMode="External"/><Relationship Id="rId2" Type="http://schemas.openxmlformats.org/officeDocument/2006/relationships/hyperlink" Target="mailto:Rajdeep.das2025@iem.edu.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indrajit.de@iem.edu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Title 1"/>
          <p:cNvSpPr txBox="1">
            <a:spLocks noGrp="1"/>
          </p:cNvSpPr>
          <p:nvPr>
            <p:ph type="ctrTitle"/>
          </p:nvPr>
        </p:nvSpPr>
        <p:spPr>
          <a:xfrm>
            <a:off x="484961" y="621112"/>
            <a:ext cx="10551056" cy="3356237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rPr lang="en-US" dirty="0"/>
              <a:t>AIORI Standards</a:t>
            </a:r>
            <a:r>
              <a:rPr dirty="0"/>
              <a:t> Hackathon</a:t>
            </a:r>
          </a:p>
          <a:p>
            <a:pPr>
              <a:defRPr sz="3900"/>
            </a:pPr>
            <a:r>
              <a:rPr lang="en-US" dirty="0"/>
              <a:t>Timeless Innovators</a:t>
            </a:r>
            <a:endParaRPr dirty="0"/>
          </a:p>
        </p:txBody>
      </p:sp>
      <p:sp>
        <p:nvSpPr>
          <p:cNvPr id="144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02421" y="4280338"/>
            <a:ext cx="6316135" cy="22478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rPr lang="en-US" b="1" dirty="0"/>
              <a:t>AIORI-2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HACKATHON 2025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GRAND FINALE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12-13 Nov</a:t>
            </a:r>
            <a:r>
              <a:rPr dirty="0"/>
              <a:t>, </a:t>
            </a:r>
            <a:r>
              <a:rPr lang="en-US" dirty="0"/>
              <a:t>2025</a:t>
            </a:r>
            <a:r>
              <a:rPr dirty="0"/>
              <a:t> </a:t>
            </a:r>
          </a:p>
        </p:txBody>
      </p:sp>
      <p:pic>
        <p:nvPicPr>
          <p:cNvPr id="3" name="Picture 2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BC2F77F-987D-E576-4FA6-71F08E98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472180"/>
            <a:ext cx="2146351" cy="2128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Hackathon Plan</a:t>
            </a:r>
          </a:p>
        </p:txBody>
      </p:sp>
      <p:sp>
        <p:nvSpPr>
          <p:cNvPr id="14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42737" y="1552777"/>
            <a:ext cx="9507549" cy="4756151"/>
          </a:xfrm>
          <a:prstGeom prst="rect">
            <a:avLst/>
          </a:prstGeom>
        </p:spPr>
        <p:txBody>
          <a:bodyPr/>
          <a:lstStyle/>
          <a:p>
            <a:pPr marL="304792" indent="-304792">
              <a:spcBef>
                <a:spcPts val="667"/>
              </a:spcBef>
              <a:buFontTx/>
              <a:defRPr sz="2400"/>
            </a:pPr>
            <a:r>
              <a:rPr lang="en-US" dirty="0"/>
              <a:t>Developing a Post-Quantum DNSSEC testbed under a delegated . IN Domain</a:t>
            </a:r>
            <a:br>
              <a:rPr dirty="0"/>
            </a:br>
            <a:endParaRPr dirty="0"/>
          </a:p>
          <a:p>
            <a:pPr marL="914377" lvl="1" indent="-304792">
              <a:spcBef>
                <a:spcPts val="667"/>
              </a:spcBef>
              <a:buFontTx/>
              <a:buChar char="•"/>
              <a:defRPr sz="2400"/>
            </a:pPr>
            <a:r>
              <a:rPr lang="en-US" sz="1800" dirty="0"/>
              <a:t>RFC 4033 – DNS Security Introduction and Requirements</a:t>
            </a:r>
          </a:p>
          <a:p>
            <a:pPr marL="914377" lvl="1" indent="-304792">
              <a:spcBef>
                <a:spcPts val="667"/>
              </a:spcBef>
              <a:buFontTx/>
              <a:buChar char="•"/>
              <a:defRPr sz="2400"/>
            </a:pPr>
            <a:r>
              <a:rPr lang="en-IN" sz="1800" dirty="0"/>
              <a:t>RFC 4034 – Resource Records for DNSSEC (DNSKEY, RRSIG, DS, NSEC)</a:t>
            </a:r>
          </a:p>
          <a:p>
            <a:pPr marL="914377" lvl="1" indent="-304792">
              <a:spcBef>
                <a:spcPts val="667"/>
              </a:spcBef>
              <a:buFontTx/>
              <a:buChar char="•"/>
              <a:defRPr sz="2400"/>
            </a:pPr>
            <a:r>
              <a:rPr lang="en-IN" sz="1800" dirty="0"/>
              <a:t>RFC 4035 – DNSSEC Protocol Modifications</a:t>
            </a:r>
          </a:p>
          <a:p>
            <a:pPr marL="914377" lvl="1" indent="-304792">
              <a:spcBef>
                <a:spcPts val="667"/>
              </a:spcBef>
              <a:buFontTx/>
              <a:buChar char="•"/>
              <a:defRPr sz="2400"/>
            </a:pPr>
            <a:r>
              <a:rPr lang="en-US" sz="1800" dirty="0"/>
              <a:t>Design, deploy, and benchmark a PQC-enabled DNSSEC testbed on a delegated .IN subdomain. The testbed will host PQC-signed zones, validate resolution behavior, and provide operational insights for future adoption. </a:t>
            </a:r>
          </a:p>
          <a:p>
            <a:pPr marL="304792" indent="-304792">
              <a:spcBef>
                <a:spcPts val="667"/>
              </a:spcBef>
              <a:buFontTx/>
              <a:defRPr sz="2400"/>
            </a:pPr>
            <a:r>
              <a:rPr lang="en-US" dirty="0"/>
              <a:t>Use PDNS and Unbound for developing Nameservers and Recursive Resolver with PQC-enabled signing and validation in a distributed virtualized architecture. </a:t>
            </a:r>
          </a:p>
        </p:txBody>
      </p:sp>
      <p:sp>
        <p:nvSpPr>
          <p:cNvPr id="145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2</a:t>
            </a:fld>
            <a:endParaRPr/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6D8D675-DCF9-66E4-29B9-A7E6846D4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8520FF-5214-4A2A-0290-7A09D8202522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 is ECDSA in Bitcoin?">
            <a:extLst>
              <a:ext uri="{FF2B5EF4-FFF2-40B4-BE49-F238E27FC236}">
                <a16:creationId xmlns:a16="http://schemas.microsoft.com/office/drawing/2014/main" id="{5332B21E-9F11-25B6-914C-2435D9F63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2" y="1022580"/>
            <a:ext cx="3561763" cy="1600200"/>
          </a:xfrm>
          <a:prstGeom prst="rect">
            <a:avLst/>
          </a:prstGeom>
        </p:spPr>
      </p:pic>
      <p:pic>
        <p:nvPicPr>
          <p:cNvPr id="2050" name="Picture 2" descr="Broken Stamp Stock Illustration ...">
            <a:extLst>
              <a:ext uri="{FF2B5EF4-FFF2-40B4-BE49-F238E27FC236}">
                <a16:creationId xmlns:a16="http://schemas.microsoft.com/office/drawing/2014/main" id="{A89CB407-982A-879B-9151-7ADA04D41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9" b="73333" l="10000" r="91071">
                        <a14:foregroundMark x1="10357" y1="52222" x2="11071" y2="55000"/>
                        <a14:foregroundMark x1="38214" y1="42778" x2="38929" y2="44444"/>
                        <a14:foregroundMark x1="55000" y1="40000" x2="55357" y2="41667"/>
                        <a14:foregroundMark x1="61429" y1="46111" x2="61429" y2="46111"/>
                        <a14:foregroundMark x1="61429" y1="46111" x2="61786" y2="47222"/>
                        <a14:foregroundMark x1="26071" y1="50000" x2="26429" y2="51111"/>
                        <a14:foregroundMark x1="69643" y1="36111" x2="69643" y2="37222"/>
                        <a14:foregroundMark x1="86429" y1="33333" x2="87143" y2="35000"/>
                        <a14:foregroundMark x1="81429" y1="35556" x2="81429" y2="35556"/>
                        <a14:foregroundMark x1="75000" y1="36667" x2="75000" y2="36667"/>
                        <a14:foregroundMark x1="75000" y1="28333" x2="75000" y2="28333"/>
                        <a14:foregroundMark x1="77857" y1="46667" x2="77857" y2="46667"/>
                        <a14:foregroundMark x1="88214" y1="24444" x2="88214" y2="24444"/>
                        <a14:foregroundMark x1="91071" y1="43333" x2="91071" y2="43333"/>
                        <a14:backgroundMark x1="20714" y1="45000" x2="21071" y2="46667"/>
                        <a14:backgroundMark x1="21429" y1="51667" x2="21786" y2="52778"/>
                        <a14:backgroundMark x1="22857" y1="65556" x2="22143" y2="66111"/>
                        <a14:backgroundMark x1="35000" y1="38333" x2="35714" y2="38889"/>
                        <a14:backgroundMark x1="48214" y1="33333" x2="48214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41" b="19872"/>
          <a:stretch>
            <a:fillRect/>
          </a:stretch>
        </p:blipFill>
        <p:spPr bwMode="auto">
          <a:xfrm>
            <a:off x="480206" y="1286418"/>
            <a:ext cx="3822439" cy="13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antum Computing vector icon 21492708 ...">
            <a:extLst>
              <a:ext uri="{FF2B5EF4-FFF2-40B4-BE49-F238E27FC236}">
                <a16:creationId xmlns:a16="http://schemas.microsoft.com/office/drawing/2014/main" id="{0AC0438D-8FD8-0CF0-BA07-16A72961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86" y="1007506"/>
            <a:ext cx="267132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0D9A91-EF01-02A8-67D2-69DEC7218BCD}"/>
              </a:ext>
            </a:extLst>
          </p:cNvPr>
          <p:cNvSpPr txBox="1"/>
          <p:nvPr/>
        </p:nvSpPr>
        <p:spPr>
          <a:xfrm>
            <a:off x="1613814" y="3464499"/>
            <a:ext cx="87900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002060"/>
                </a:solidFill>
              </a:rPr>
              <a:t>RSA-2048: Breakable by quantum computers in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002060"/>
                </a:solidFill>
              </a:rPr>
              <a:t>ECDSA P-256: Vulnerable to Shor's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002060"/>
                </a:solidFill>
              </a:rPr>
              <a:t>Current DNSSEC: 100% dependent on vulnerable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002060"/>
                </a:solidFill>
              </a:rPr>
              <a:t>Timeline: Quantum threat horizon 10-15 years </a:t>
            </a:r>
            <a:r>
              <a:rPr lang="en-IN" sz="2800" b="1" dirty="0">
                <a:solidFill>
                  <a:srgbClr val="FF0000"/>
                </a:solidFill>
              </a:rPr>
              <a:t>[Q Day]</a:t>
            </a:r>
          </a:p>
        </p:txBody>
      </p:sp>
      <p:pic>
        <p:nvPicPr>
          <p:cNvPr id="2062" name="Picture 14" descr="Broken chain ">
            <a:extLst>
              <a:ext uri="{FF2B5EF4-FFF2-40B4-BE49-F238E27FC236}">
                <a16:creationId xmlns:a16="http://schemas.microsoft.com/office/drawing/2014/main" id="{6F032D0B-86D7-9535-7732-31D00347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3092">
            <a:off x="5213436" y="970835"/>
            <a:ext cx="1778209" cy="22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8CC56-155A-E4B6-0432-CD0F92C73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491" y="93027"/>
            <a:ext cx="920576" cy="91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F0D91-EE68-0715-ADA3-55C48249C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8330" y="5955698"/>
            <a:ext cx="612701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got done</a:t>
            </a:r>
          </a:p>
        </p:txBody>
      </p:sp>
      <p:sp>
        <p:nvSpPr>
          <p:cNvPr id="14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0587255" cy="4756151"/>
          </a:xfrm>
          <a:prstGeom prst="rect">
            <a:avLst/>
          </a:prstGeom>
        </p:spPr>
        <p:txBody>
          <a:bodyPr/>
          <a:lstStyle/>
          <a:p>
            <a:pPr marL="252242" indent="-252242">
              <a:spcBef>
                <a:spcPts val="667"/>
              </a:spcBef>
              <a:buFontTx/>
              <a:defRPr sz="2400"/>
            </a:pPr>
            <a:r>
              <a:rPr lang="en-US" dirty="0"/>
              <a:t>Developed a PQ-DNSSEC Testbed simulation with hierarchical trust anchor infrastructure </a:t>
            </a:r>
          </a:p>
          <a:p>
            <a:pPr marL="861826" lvl="1" indent="-252242">
              <a:spcBef>
                <a:spcPts val="2000"/>
              </a:spcBef>
              <a:buFontTx/>
              <a:buChar char="•"/>
              <a:defRPr sz="2400"/>
            </a:pPr>
            <a:r>
              <a:rPr lang="en-IN" dirty="0"/>
              <a:t>Create customized nameservers for root delegation with 3LD Zone Signing and verification via NIST standardized PQC Algorithms. [NIST FIPS 204 &amp; 205]</a:t>
            </a:r>
            <a:endParaRPr dirty="0"/>
          </a:p>
          <a:p>
            <a:pPr marL="861826" lvl="1" indent="-252242">
              <a:spcBef>
                <a:spcPts val="2000"/>
              </a:spcBef>
              <a:buFontTx/>
              <a:buChar char="•"/>
              <a:defRPr sz="2400"/>
            </a:pPr>
            <a:r>
              <a:rPr lang="en-IN" dirty="0"/>
              <a:t>https://github.com/debasmitadutta14/Aiori-Timeless-Innovators</a:t>
            </a:r>
            <a:endParaRPr dirty="0"/>
          </a:p>
          <a:p>
            <a:pPr marL="861826" lvl="1" indent="-252242">
              <a:spcBef>
                <a:spcPts val="2000"/>
              </a:spcBef>
              <a:buFontTx/>
              <a:buChar char="•"/>
              <a:defRPr sz="2400"/>
            </a:pPr>
            <a:r>
              <a:rPr lang="en-US" dirty="0"/>
              <a:t>Implemented and tested 3 PQC Algorithms</a:t>
            </a:r>
          </a:p>
          <a:p>
            <a:pPr marL="861826" lvl="1" indent="-252242">
              <a:spcBef>
                <a:spcPts val="2000"/>
              </a:spcBef>
              <a:buFontTx/>
              <a:buChar char="•"/>
              <a:defRPr sz="2400"/>
            </a:pPr>
            <a:r>
              <a:rPr lang="en-US" dirty="0"/>
              <a:t>Established 3-tier architecture</a:t>
            </a:r>
            <a:endParaRPr dirty="0"/>
          </a:p>
          <a:p>
            <a:pPr marL="861826" lvl="1" indent="-252242">
              <a:spcBef>
                <a:spcPts val="2000"/>
              </a:spcBef>
              <a:buFontTx/>
              <a:buChar char="•"/>
              <a:defRPr sz="2400"/>
            </a:pPr>
            <a:r>
              <a:rPr lang="en-US" dirty="0"/>
              <a:t>Try testbed: http://14.194.176.204:5000/</a:t>
            </a:r>
            <a:endParaRPr dirty="0"/>
          </a:p>
        </p:txBody>
      </p:sp>
      <p:sp>
        <p:nvSpPr>
          <p:cNvPr id="145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4</a:t>
            </a:fld>
            <a:endParaRPr/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11FB2BE-B1EB-3DDD-1255-37F44EC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E4A23-2F14-5E8A-D77B-F52F500EAF4A}"/>
              </a:ext>
            </a:extLst>
          </p:cNvPr>
          <p:cNvSpPr txBox="1"/>
          <p:nvPr/>
        </p:nvSpPr>
        <p:spPr>
          <a:xfrm>
            <a:off x="6096000" y="6155026"/>
            <a:ext cx="6096000" cy="67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711E-E037-7875-A277-5AC7DEF98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63" y="403088"/>
            <a:ext cx="8061571" cy="60518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6C2FC5-9B86-26B6-DCCA-3CA87DB2F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61" y="1008759"/>
            <a:ext cx="1803400" cy="4840481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002060"/>
                </a:solidFill>
              </a:rPr>
              <a:t>Three-Tier PQC-DNSSEC Architecture</a:t>
            </a:r>
            <a:br>
              <a:rPr lang="en-IN" b="1" dirty="0">
                <a:solidFill>
                  <a:srgbClr val="002060"/>
                </a:solidFill>
              </a:rPr>
            </a:b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AEA81-BCFE-9E39-8D67-722FE206A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84" y="6086070"/>
            <a:ext cx="6127011" cy="737680"/>
          </a:xfrm>
          <a:prstGeom prst="rect">
            <a:avLst/>
          </a:prstGeom>
        </p:spPr>
      </p:pic>
      <p:pic>
        <p:nvPicPr>
          <p:cNvPr id="8" name="Picture 7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661A9B05-E60F-C94D-AB4A-96A07C9A5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we learned</a:t>
            </a:r>
          </a:p>
        </p:txBody>
      </p:sp>
      <p:sp>
        <p:nvSpPr>
          <p:cNvPr id="146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94266" y="1690688"/>
            <a:ext cx="9657333" cy="40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N" dirty="0"/>
              <a:t>PQC signatures cause large packet sizes</a:t>
            </a:r>
          </a:p>
          <a:p>
            <a:r>
              <a:rPr lang="en-IN" dirty="0"/>
              <a:t>Frequent UDP truncation → TCP fallback</a:t>
            </a:r>
          </a:p>
          <a:p>
            <a:r>
              <a:rPr lang="en-IN" dirty="0"/>
              <a:t>EDNS0 buffer tuning is essential</a:t>
            </a:r>
          </a:p>
          <a:p>
            <a:r>
              <a:rPr lang="en-IN" dirty="0"/>
              <a:t>Resolver behaviour varies widely</a:t>
            </a:r>
          </a:p>
          <a:p>
            <a:r>
              <a:rPr lang="en-IN" dirty="0"/>
              <a:t>PQC algorithm performance differs significantly</a:t>
            </a:r>
          </a:p>
          <a:p>
            <a:r>
              <a:rPr lang="en-IN" dirty="0"/>
              <a:t>PQC increases CPU usage on authoritative servers</a:t>
            </a:r>
          </a:p>
          <a:p>
            <a:r>
              <a:rPr lang="en-IN" dirty="0"/>
              <a:t>Shows different behaviour in terms of latency, packet size, and computational overhead.</a:t>
            </a:r>
          </a:p>
        </p:txBody>
      </p:sp>
      <p:sp>
        <p:nvSpPr>
          <p:cNvPr id="14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6</a:t>
            </a:fld>
            <a:endParaRPr/>
          </a:p>
        </p:txBody>
      </p:sp>
      <p:pic>
        <p:nvPicPr>
          <p:cNvPr id="6" name="Picture 5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D410848D-B028-35CD-BC57-FD767155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D80F6F-6B01-5C73-2045-6449216168E6}"/>
              </a:ext>
            </a:extLst>
          </p:cNvPr>
          <p:cNvSpPr txBox="1"/>
          <p:nvPr/>
        </p:nvSpPr>
        <p:spPr>
          <a:xfrm>
            <a:off x="6096000" y="6048322"/>
            <a:ext cx="6096000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E78EB6-BA16-D4AE-524F-0117384ED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351147"/>
              </p:ext>
            </p:extLst>
          </p:nvPr>
        </p:nvGraphicFramePr>
        <p:xfrm>
          <a:off x="930727" y="1130802"/>
          <a:ext cx="10330545" cy="45963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66109">
                  <a:extLst>
                    <a:ext uri="{9D8B030D-6E8A-4147-A177-3AD203B41FA5}">
                      <a16:colId xmlns:a16="http://schemas.microsoft.com/office/drawing/2014/main" val="93288908"/>
                    </a:ext>
                  </a:extLst>
                </a:gridCol>
                <a:gridCol w="2066109">
                  <a:extLst>
                    <a:ext uri="{9D8B030D-6E8A-4147-A177-3AD203B41FA5}">
                      <a16:colId xmlns:a16="http://schemas.microsoft.com/office/drawing/2014/main" val="1838238780"/>
                    </a:ext>
                  </a:extLst>
                </a:gridCol>
                <a:gridCol w="2066109">
                  <a:extLst>
                    <a:ext uri="{9D8B030D-6E8A-4147-A177-3AD203B41FA5}">
                      <a16:colId xmlns:a16="http://schemas.microsoft.com/office/drawing/2014/main" val="2684663597"/>
                    </a:ext>
                  </a:extLst>
                </a:gridCol>
                <a:gridCol w="2066109">
                  <a:extLst>
                    <a:ext uri="{9D8B030D-6E8A-4147-A177-3AD203B41FA5}">
                      <a16:colId xmlns:a16="http://schemas.microsoft.com/office/drawing/2014/main" val="476293043"/>
                    </a:ext>
                  </a:extLst>
                </a:gridCol>
                <a:gridCol w="2066109">
                  <a:extLst>
                    <a:ext uri="{9D8B030D-6E8A-4147-A177-3AD203B41FA5}">
                      <a16:colId xmlns:a16="http://schemas.microsoft.com/office/drawing/2014/main" val="2011891205"/>
                    </a:ext>
                  </a:extLst>
                </a:gridCol>
              </a:tblGrid>
              <a:tr h="354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1" dirty="0"/>
                        <a:t>Algorithm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CPU Usage During DNSSEC Ops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1" dirty="0"/>
                        <a:t>Signing Time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1" dirty="0"/>
                        <a:t>Verification Time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Size</a:t>
                      </a:r>
                    </a:p>
                  </a:txBody>
                  <a:tcPr marL="32965" marR="32965" marT="41206" marB="41206" anchor="ctr"/>
                </a:tc>
                <a:extLst>
                  <a:ext uri="{0D108BD9-81ED-4DB2-BD59-A6C34878D82A}">
                    <a16:rowId xmlns:a16="http://schemas.microsoft.com/office/drawing/2014/main" val="3614832444"/>
                  </a:ext>
                </a:extLst>
              </a:tr>
              <a:tr h="8095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/>
                        <a:t>ECDSA P-256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/>
                        <a:t>18–25% CPU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/>
                        <a:t>55–70 µs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/>
                        <a:t>110–140 µs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 bytes</a:t>
                      </a:r>
                    </a:p>
                  </a:txBody>
                  <a:tcPr marL="32965" marR="32965" marT="41206" marB="41206" anchor="ctr"/>
                </a:tc>
                <a:extLst>
                  <a:ext uri="{0D108BD9-81ED-4DB2-BD59-A6C34878D82A}">
                    <a16:rowId xmlns:a16="http://schemas.microsoft.com/office/drawing/2014/main" val="3528597529"/>
                  </a:ext>
                </a:extLst>
              </a:tr>
              <a:tr h="9613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/>
                        <a:t>Falcon-512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/>
                        <a:t>32–40% CPU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/>
                        <a:t>85–110 µs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/>
                        <a:t>55–80 µs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771 bytes</a:t>
                      </a:r>
                    </a:p>
                  </a:txBody>
                  <a:tcPr marL="32965" marR="32965" marT="41206" marB="41206" anchor="ctr"/>
                </a:tc>
                <a:extLst>
                  <a:ext uri="{0D108BD9-81ED-4DB2-BD59-A6C34878D82A}">
                    <a16:rowId xmlns:a16="http://schemas.microsoft.com/office/drawing/2014/main" val="4003614090"/>
                  </a:ext>
                </a:extLst>
              </a:tr>
              <a:tr h="11131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/>
                        <a:t>Dilithium-3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/>
                        <a:t>45–55% CPU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/>
                        <a:t>1.2–1.5 </a:t>
                      </a:r>
                      <a:r>
                        <a:rPr lang="en-IN" sz="1800" b="0" dirty="0" err="1"/>
                        <a:t>ms</a:t>
                      </a:r>
                      <a:endParaRPr lang="en-IN" sz="1800" b="0" dirty="0"/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/>
                        <a:t>0.9–1.2 </a:t>
                      </a:r>
                      <a:r>
                        <a:rPr lang="en-IN" sz="1800" b="0" dirty="0" err="1"/>
                        <a:t>ms</a:t>
                      </a:r>
                      <a:endParaRPr lang="en-IN" sz="1800" b="0" dirty="0"/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1,456 bytes</a:t>
                      </a:r>
                    </a:p>
                  </a:txBody>
                  <a:tcPr marL="32965" marR="32965" marT="41206" marB="41206" anchor="ctr"/>
                </a:tc>
                <a:extLst>
                  <a:ext uri="{0D108BD9-81ED-4DB2-BD59-A6C34878D82A}">
                    <a16:rowId xmlns:a16="http://schemas.microsoft.com/office/drawing/2014/main" val="2633081797"/>
                  </a:ext>
                </a:extLst>
              </a:tr>
              <a:tr h="11131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/>
                        <a:t>SPHINCS+ (Fast)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/>
                        <a:t>75–90% CPU</a:t>
                      </a:r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/>
                        <a:t>12–18 </a:t>
                      </a:r>
                      <a:r>
                        <a:rPr lang="en-IN" sz="1800" b="0" dirty="0" err="1"/>
                        <a:t>ms</a:t>
                      </a:r>
                      <a:endParaRPr lang="en-IN" sz="1800" b="0" dirty="0"/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/>
                        <a:t>6–9 </a:t>
                      </a:r>
                      <a:r>
                        <a:rPr lang="en-IN" sz="1800" b="0" dirty="0" err="1"/>
                        <a:t>ms</a:t>
                      </a:r>
                      <a:endParaRPr lang="en-IN" sz="1800" b="0" dirty="0"/>
                    </a:p>
                  </a:txBody>
                  <a:tcPr marL="50597" marR="50597" marT="25298" marB="2529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3,398 bytes</a:t>
                      </a:r>
                    </a:p>
                  </a:txBody>
                  <a:tcPr marL="32965" marR="32965" marT="41206" marB="41206" anchor="ctr"/>
                </a:tc>
                <a:extLst>
                  <a:ext uri="{0D108BD9-81ED-4DB2-BD59-A6C34878D82A}">
                    <a16:rowId xmlns:a16="http://schemas.microsoft.com/office/drawing/2014/main" val="279895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0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Wrap Up</a:t>
            </a:r>
          </a:p>
        </p:txBody>
      </p:sp>
      <p:sp>
        <p:nvSpPr>
          <p:cNvPr id="146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1600201"/>
            <a:ext cx="5802485" cy="475615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spcBef>
                <a:spcPts val="667"/>
              </a:spcBef>
              <a:buNone/>
              <a:defRPr sz="2400"/>
            </a:pPr>
            <a:r>
              <a:rPr dirty="0"/>
              <a:t>Team members:</a:t>
            </a:r>
          </a:p>
          <a:p>
            <a:pPr marL="0" indent="0">
              <a:spcBef>
                <a:spcPts val="667"/>
              </a:spcBef>
              <a:buNone/>
              <a:defRPr sz="2200"/>
            </a:pPr>
            <a:r>
              <a:rPr lang="en-US" dirty="0"/>
              <a:t>Rajdeep Das</a:t>
            </a:r>
          </a:p>
          <a:p>
            <a:pPr marL="0" indent="0">
              <a:spcBef>
                <a:spcPts val="667"/>
              </a:spcBef>
              <a:buNone/>
              <a:defRPr sz="2200"/>
            </a:pPr>
            <a:r>
              <a:rPr lang="en-US" dirty="0"/>
              <a:t>Debasmita Dutta</a:t>
            </a:r>
          </a:p>
          <a:p>
            <a:pPr marL="0" indent="0">
              <a:spcBef>
                <a:spcPts val="667"/>
              </a:spcBef>
              <a:buNone/>
              <a:defRPr sz="2200"/>
            </a:pPr>
            <a:r>
              <a:rPr lang="en-US" dirty="0"/>
              <a:t>Prof.(Dr.) Indrajit De</a:t>
            </a: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18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</p:txBody>
      </p:sp>
      <p:sp>
        <p:nvSpPr>
          <p:cNvPr id="146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8</a:t>
            </a:fld>
            <a:endParaRPr/>
          </a:p>
        </p:txBody>
      </p:sp>
      <p:sp>
        <p:nvSpPr>
          <p:cNvPr id="1467" name="Content Placeholder 2"/>
          <p:cNvSpPr txBox="1"/>
          <p:nvPr/>
        </p:nvSpPr>
        <p:spPr>
          <a:xfrm>
            <a:off x="6692305" y="1549401"/>
            <a:ext cx="5273913" cy="479001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US" sz="3200" dirty="0">
                <a:hlinkClick r:id="rId2"/>
              </a:rPr>
              <a:t>rajdeep.das2025@iem.edu.in</a:t>
            </a:r>
            <a:endParaRPr lang="en-US" sz="3200" dirty="0"/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US" sz="3200" dirty="0">
                <a:hlinkClick r:id="rId3"/>
              </a:rPr>
              <a:t>debasmita.dutta@iem.edu.in</a:t>
            </a:r>
            <a:endParaRPr lang="en-US" sz="3200" dirty="0"/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US" sz="3200" dirty="0">
                <a:hlinkClick r:id="rId4"/>
              </a:rPr>
              <a:t>indrajit.de@iem.edu.in</a:t>
            </a:r>
            <a:endParaRPr lang="en-US" sz="3200" dirty="0"/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AFD48E0-845C-9AAF-104F-C0C01225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DFCFF-12DB-6C99-E905-322920A7E65E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 2025, Grand Finale</a:t>
            </a:r>
            <a:endParaRPr lang="en-US" sz="1050" b="1" i="0" dirty="0">
              <a:solidFill>
                <a:schemeClr val="accent1"/>
              </a:solidFill>
              <a:effectLst/>
              <a:latin typeface="Poppins" panose="000005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396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Office Theme</vt:lpstr>
      <vt:lpstr>AIORI Standards Hackathon Timeless Innovators</vt:lpstr>
      <vt:lpstr>Hackathon Plan</vt:lpstr>
      <vt:lpstr>PowerPoint Presentation</vt:lpstr>
      <vt:lpstr>What got done</vt:lpstr>
      <vt:lpstr>Three-Tier PQC-DNSSEC Architecture </vt:lpstr>
      <vt:lpstr>What we learned</vt:lpstr>
      <vt:lpstr>PowerPoint Presentation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AIORI Standards Hackathon &lt;Team Name&gt;</dc:title>
  <dc:creator>Anand Raje</dc:creator>
  <cp:lastModifiedBy>Rajdeep Das</cp:lastModifiedBy>
  <cp:revision>16</cp:revision>
  <dcterms:created xsi:type="dcterms:W3CDTF">2024-12-09T14:39:07Z</dcterms:created>
  <dcterms:modified xsi:type="dcterms:W3CDTF">2025-11-13T08:56:52Z</dcterms:modified>
</cp:coreProperties>
</file>