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3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110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0B78-071D-1BDA-E01F-E9D9E8074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E1C799-75C0-65A5-C8B1-542C780E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9AFA9-D00B-3708-8CBD-3C456E6E1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43C18-1866-23F2-1784-7D881A69D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854F7-78E7-81CE-9509-D96F947D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43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93-723A-D132-D784-B3C3F0C0A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CFDC7E-38E5-71E8-F8BB-AE520C724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E3D44-88BC-CD33-6E72-9CA1AF73A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D6A66-51A6-5C70-4080-038FA5F9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0AB94-5912-8283-90BA-237E631D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851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2E3D1-2D01-643B-DB76-95DFA80C56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6DEE8-7EFC-1FE5-2FE9-6EB52BA8B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34A0C-926D-860C-A1AE-18FE5C12E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E1075-A00D-903A-964F-A7D8E2033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8F8C9-64A9-9F7A-BBE0-095B079A6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890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49A1F-5D1C-0BDA-EB4B-40573E8C1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5FFA7-3696-2B29-7197-F218B7D18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1182A-03A8-F0B0-525F-E2E856124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5B6E9-9E6F-A6BF-1197-03A87AB1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296B1-BCF5-0830-A865-B26558DD5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299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2C14B-5B06-1218-7667-6EDD8E489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DDEE-366C-C295-F8CA-A6A97CF8D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09555-1C6C-6E2C-7B2E-0972FB08E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1F632-D129-17D8-910B-B9C72BA6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46B1C-25CA-4796-471C-A02A7034C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211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8CA41-0F39-BBC7-4A18-7393247B0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CBE7-2EA8-FF85-9607-DDA749BA34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E89FC2-B6EA-BB91-BC83-F123B64F8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6DA0A-DBB0-72BF-A4F4-7409FFC88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EE386-2B72-3E32-FDDF-85424E9DC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2A4CA-E724-3D1E-4B3B-828EBCE0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834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631D0-4956-7F4E-27E7-82114CC15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508BC-0417-93A6-1767-7C65626DF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8710DF-5837-8E90-9936-FC2E388A7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7BAEB-9BD4-7E30-3359-FFF99DE320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E72330-5251-5FF0-E2D4-EF9EA0599C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CC0583-A16D-3A90-AF12-95A5E12EC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9A231-BCEA-EE5C-92BF-B306681B8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85EFC3-3ECA-1D5F-7DFF-0768BB7BA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595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6B782-5EF3-A5DF-EDDC-5EB1A723C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A5A533-4485-1BC6-BE04-3622CAE38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586615-C759-A34B-B9D2-75DC2013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25A46-6025-BDE7-A1D8-5F429F93F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118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1E83F1-D487-B778-82C6-502FBD65C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DEC954-1460-57B7-A27D-143494B83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1ACA71-0CC9-1E64-6389-9F6392501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26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5729A-DC2C-79D4-BFCC-9235124FA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E5748-DEDD-0206-938E-41D82BDF8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3F3833-5DA8-C0C8-8219-E8CEFA0C8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12AD36-319A-FA29-4CD9-C832D1F58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76747-ECB2-234F-7958-40ABDBC24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DDD8A-1E6C-F24B-C23B-2B0C7F697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9942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7E633-7F07-B97C-5669-BF49CB695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5A0BAE-FBBE-47C9-9C0F-9CDE3BE655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D1BFA2-DBB5-EB2A-100C-5505B5E01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8E6EC-5C74-121B-9504-228A80B01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26395-CAB7-6955-8B8E-B975FDAAA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E0653D-D53F-2F7F-1D23-46D7D5510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13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60A6F3-FF8B-7239-48A7-E09D19B7B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BFD68-545A-CC6F-D96F-DC17672E4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DF07E-DA6A-8624-3232-E58C4A595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8938E-52B7-FCD4-4618-5F5E3A5D7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3089A-FEDA-1B54-E114-EE23702BA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907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man21vashisht/LoadbalancerDNS-cloud-base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90fl0bUXQT0D4LDN6Kx81YLhXcL6jBKG/edit?usp=drive_link&amp;ouid=116059666567300054825&amp;rtpof=true&amp;sd=true" TargetMode="External"/><Relationship Id="rId2" Type="http://schemas.openxmlformats.org/officeDocument/2006/relationships/hyperlink" Target="https://drive.google.com/drive/folders/15Svfs_xbkSgKCDKeRjkZdb8XI4y0fafV?usp=drive_lin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github.com/aman21vashisht/LoadbalancerDNS-cloud-bas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" name="Title 1"/>
          <p:cNvSpPr txBox="1">
            <a:spLocks noGrp="1"/>
          </p:cNvSpPr>
          <p:nvPr>
            <p:ph type="ctrTitle"/>
          </p:nvPr>
        </p:nvSpPr>
        <p:spPr>
          <a:xfrm>
            <a:off x="545921" y="329806"/>
            <a:ext cx="10551056" cy="3724465"/>
          </a:xfrm>
          <a:prstGeom prst="rect">
            <a:avLst/>
          </a:prstGeom>
        </p:spPr>
        <p:txBody>
          <a:bodyPr/>
          <a:lstStyle/>
          <a:p>
            <a:pPr>
              <a:defRPr sz="3900"/>
            </a:pPr>
            <a:r>
              <a:rPr lang="en-US" sz="3600" dirty="0"/>
              <a:t>AIORI Standards</a:t>
            </a:r>
            <a:r>
              <a:rPr sz="3600" dirty="0"/>
              <a:t> Hackathon</a:t>
            </a:r>
            <a:br>
              <a:rPr lang="en-US" dirty="0"/>
            </a:br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Title:- </a:t>
            </a:r>
            <a:r>
              <a:rPr lang="en-US" sz="2800" b="1" dirty="0" err="1"/>
              <a:t>Hyperfast</a:t>
            </a:r>
            <a:r>
              <a:rPr lang="en-US" sz="2800" b="1" dirty="0"/>
              <a:t> DNS Load Balancer: The Internet's Smart, Sub-Millisecond Front Door</a:t>
            </a:r>
            <a:endParaRPr sz="2800" b="1" dirty="0"/>
          </a:p>
          <a:p>
            <a:pPr>
              <a:defRPr sz="3900"/>
            </a:pPr>
            <a:r>
              <a:rPr lang="en-US" sz="3400" b="1" dirty="0"/>
              <a:t>Tech-Sam</a:t>
            </a:r>
            <a:endParaRPr sz="3400" b="1" dirty="0"/>
          </a:p>
        </p:txBody>
      </p:sp>
      <p:sp>
        <p:nvSpPr>
          <p:cNvPr id="1449" name="Subtitle 2"/>
          <p:cNvSpPr txBox="1">
            <a:spLocks noGrp="1"/>
          </p:cNvSpPr>
          <p:nvPr>
            <p:ph type="subTitle" sz="quarter" idx="1"/>
          </p:nvPr>
        </p:nvSpPr>
        <p:spPr>
          <a:xfrm>
            <a:off x="2602421" y="4280338"/>
            <a:ext cx="6316135" cy="224785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 sz="2400"/>
            </a:pPr>
            <a:r>
              <a:rPr lang="en-US" b="1" dirty="0"/>
              <a:t>AIORI-2</a:t>
            </a:r>
          </a:p>
          <a:p>
            <a:pPr>
              <a:lnSpc>
                <a:spcPct val="90000"/>
              </a:lnSpc>
              <a:defRPr sz="2400"/>
            </a:pPr>
            <a:r>
              <a:rPr lang="en-US" dirty="0"/>
              <a:t>HACKATHON 2025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GRAND FINALE</a:t>
            </a:r>
          </a:p>
          <a:p>
            <a:pPr>
              <a:lnSpc>
                <a:spcPct val="90000"/>
              </a:lnSpc>
              <a:defRPr sz="2400"/>
            </a:pPr>
            <a:r>
              <a:rPr lang="en-US" dirty="0"/>
              <a:t>12-13 Nov</a:t>
            </a:r>
            <a:r>
              <a:rPr dirty="0"/>
              <a:t>, </a:t>
            </a:r>
            <a:r>
              <a:rPr lang="en-US" dirty="0"/>
              <a:t>2025</a:t>
            </a:r>
            <a:r>
              <a:rPr dirty="0"/>
              <a:t> </a:t>
            </a:r>
          </a:p>
        </p:txBody>
      </p:sp>
      <p:pic>
        <p:nvPicPr>
          <p:cNvPr id="3" name="Picture 2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FBC2F77F-987D-E576-4FA6-71F08E98E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312" y="63573"/>
            <a:ext cx="2146351" cy="21284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Title 1"/>
          <p:cNvSpPr txBox="1">
            <a:spLocks noGrp="1"/>
          </p:cNvSpPr>
          <p:nvPr>
            <p:ph type="title"/>
          </p:nvPr>
        </p:nvSpPr>
        <p:spPr>
          <a:xfrm>
            <a:off x="728133" y="206114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dirty="0"/>
              <a:t>Hackathon Plan</a:t>
            </a:r>
          </a:p>
        </p:txBody>
      </p:sp>
      <p:sp>
        <p:nvSpPr>
          <p:cNvPr id="145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702794" y="1473272"/>
            <a:ext cx="7852015" cy="475615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800" b="1" dirty="0"/>
              <a:t>1. Relevant RFCs &amp; Standards</a:t>
            </a:r>
          </a:p>
          <a:p>
            <a:r>
              <a:rPr lang="en-IN" b="1" dirty="0"/>
              <a:t>RFC 1035:</a:t>
            </a:r>
            <a:r>
              <a:rPr lang="en-IN" dirty="0"/>
              <a:t> Domain Names - Implementation and Specification (The core protocol)</a:t>
            </a:r>
          </a:p>
          <a:p>
            <a:r>
              <a:rPr lang="en-IN" b="1" dirty="0"/>
              <a:t>RFC 7871 (ECS):</a:t>
            </a:r>
            <a:r>
              <a:rPr lang="en-IN" dirty="0"/>
              <a:t> DNS Extension Mechanisms for Client Subnet (Key for Geo-Aware steering)</a:t>
            </a:r>
          </a:p>
          <a:p>
            <a:r>
              <a:rPr lang="en-IN" b="1" dirty="0"/>
              <a:t>RFC 9250 (</a:t>
            </a:r>
            <a:r>
              <a:rPr lang="en-IN" b="1" dirty="0" err="1"/>
              <a:t>DoQ</a:t>
            </a:r>
            <a:r>
              <a:rPr lang="en-IN" b="1" dirty="0"/>
              <a:t>):</a:t>
            </a:r>
            <a:r>
              <a:rPr lang="en-IN" dirty="0"/>
              <a:t> DNS over Dedicated QUIC Connections (Target for optional encryption)</a:t>
            </a:r>
          </a:p>
          <a:p>
            <a:r>
              <a:rPr lang="en-IN" b="1" dirty="0"/>
              <a:t>BGP Standards:</a:t>
            </a:r>
            <a:r>
              <a:rPr lang="en-IN" dirty="0"/>
              <a:t> For Anycast routing and distributed edge deployment.</a:t>
            </a:r>
          </a:p>
          <a:p>
            <a:pPr marL="0" indent="0">
              <a:spcBef>
                <a:spcPts val="667"/>
              </a:spcBef>
              <a:buNone/>
              <a:defRPr sz="2400"/>
            </a:pPr>
            <a:endParaRPr dirty="0"/>
          </a:p>
        </p:txBody>
      </p:sp>
      <p:sp>
        <p:nvSpPr>
          <p:cNvPr id="1454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2</a:t>
            </a:fld>
            <a:endParaRPr/>
          </a:p>
        </p:txBody>
      </p:sp>
      <p:pic>
        <p:nvPicPr>
          <p:cNvPr id="11" name="Picture 10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06D8D675-DCF9-66E4-29B9-A7E6846D4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D8520FF-5214-4A2A-0290-7A09D8202522}"/>
              </a:ext>
            </a:extLst>
          </p:cNvPr>
          <p:cNvSpPr txBox="1"/>
          <p:nvPr/>
        </p:nvSpPr>
        <p:spPr>
          <a:xfrm>
            <a:off x="4719782" y="6171017"/>
            <a:ext cx="7472218" cy="686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7F555-E27D-2112-5406-8D898D898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1" y="253891"/>
            <a:ext cx="10515600" cy="1325563"/>
          </a:xfrm>
        </p:spPr>
        <p:txBody>
          <a:bodyPr>
            <a:normAutofit/>
          </a:bodyPr>
          <a:lstStyle/>
          <a:p>
            <a:r>
              <a:rPr lang="en-IN" sz="3800" b="1" dirty="0">
                <a:latin typeface="+mn-lt"/>
              </a:rPr>
              <a:t>2. Specific Problems to Solve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A3DC65A-F8C7-EBD7-446F-B695CE4F28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07571" y="1363926"/>
            <a:ext cx="9192208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Performance:</a:t>
            </a:r>
            <a:r>
              <a:rPr kumimoji="0" lang="en-US" altLang="en-US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N" sz="2700" dirty="0"/>
              <a:t>≥1M QPS, P99 &lt;5ms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Intelligence:</a:t>
            </a:r>
            <a:r>
              <a:rPr kumimoji="0" lang="en-US" altLang="en-US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N" sz="2700" dirty="0"/>
              <a:t>Adaptive load (Geo + Latency)</a:t>
            </a:r>
            <a:endParaRPr kumimoji="0" lang="en-US" altLang="en-US" sz="2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Resilience:</a:t>
            </a:r>
            <a:r>
              <a:rPr kumimoji="0" lang="en-US" altLang="en-US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N" sz="2700" dirty="0"/>
              <a:t>Sub-second failover, DDoS protection</a:t>
            </a:r>
            <a:endParaRPr kumimoji="0" lang="en-US" altLang="en-US" sz="2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9E222A-3D9C-E75F-766D-6696BE7C6CA7}"/>
              </a:ext>
            </a:extLst>
          </p:cNvPr>
          <p:cNvSpPr txBox="1"/>
          <p:nvPr/>
        </p:nvSpPr>
        <p:spPr>
          <a:xfrm>
            <a:off x="707571" y="2777634"/>
            <a:ext cx="11192329" cy="21698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700" b="1" dirty="0">
                <a:latin typeface="Arial" panose="020B0604020202020204" pitchFamily="34" charset="0"/>
                <a:cs typeface="Arial" panose="020B0604020202020204" pitchFamily="34" charset="0"/>
              </a:rPr>
              <a:t>Data plane:</a:t>
            </a:r>
            <a:r>
              <a:rPr lang="en-IN" sz="2700" dirty="0">
                <a:latin typeface="Arial" panose="020B0604020202020204" pitchFamily="34" charset="0"/>
                <a:cs typeface="Arial" panose="020B0604020202020204" pitchFamily="34" charset="0"/>
              </a:rPr>
              <a:t> Rust + </a:t>
            </a:r>
            <a:r>
              <a:rPr lang="en-IN" sz="2700" dirty="0" err="1">
                <a:latin typeface="Arial" panose="020B0604020202020204" pitchFamily="34" charset="0"/>
                <a:cs typeface="Arial" panose="020B0604020202020204" pitchFamily="34" charset="0"/>
              </a:rPr>
              <a:t>eBPF</a:t>
            </a:r>
            <a:r>
              <a:rPr lang="en-IN" sz="2700" dirty="0">
                <a:latin typeface="Arial" panose="020B0604020202020204" pitchFamily="34" charset="0"/>
                <a:cs typeface="Arial" panose="020B0604020202020204" pitchFamily="34" charset="0"/>
              </a:rPr>
              <a:t>/XDP — kernel‑bypass, stateless, ultra‑fast</a:t>
            </a:r>
            <a:endParaRPr lang="en-US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Control plane: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Go — health checks, latency probes, geo‑IP, dynamic weighting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Architecture: 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Decoupled planes — live policy updates, no traffic disruption</a:t>
            </a:r>
            <a:endParaRPr lang="en-IN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422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1021633-DF48-A836-9627-5042D75F80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228" y="85059"/>
            <a:ext cx="7008628" cy="56429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E719A16-0FD8-9929-3F6C-6A876854CB90}"/>
              </a:ext>
            </a:extLst>
          </p:cNvPr>
          <p:cNvSpPr txBox="1"/>
          <p:nvPr/>
        </p:nvSpPr>
        <p:spPr>
          <a:xfrm>
            <a:off x="3810000" y="5543320"/>
            <a:ext cx="6097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Figure :- Global DNS Load Balancing Architecture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065913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Title 1"/>
          <p:cNvSpPr txBox="1">
            <a:spLocks noGrp="1"/>
          </p:cNvSpPr>
          <p:nvPr>
            <p:ph type="title"/>
          </p:nvPr>
        </p:nvSpPr>
        <p:spPr>
          <a:xfrm>
            <a:off x="610867" y="196160"/>
            <a:ext cx="10515600" cy="77812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Key Results Achieved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F11FB2BE-B1EB-3DDD-1255-37F44ECA1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BE4A23-2F14-5E8A-D77B-F52F500EAF4A}"/>
              </a:ext>
            </a:extLst>
          </p:cNvPr>
          <p:cNvSpPr txBox="1"/>
          <p:nvPr/>
        </p:nvSpPr>
        <p:spPr>
          <a:xfrm>
            <a:off x="6096000" y="6155026"/>
            <a:ext cx="6096000" cy="675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  <a:endParaRPr lang="en-US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0D8717-DE0E-D415-3D2E-0812698A0F75}"/>
              </a:ext>
            </a:extLst>
          </p:cNvPr>
          <p:cNvSpPr txBox="1"/>
          <p:nvPr/>
        </p:nvSpPr>
        <p:spPr>
          <a:xfrm>
            <a:off x="814067" y="814141"/>
            <a:ext cx="101092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Prototype Delivered: </a:t>
            </a:r>
            <a:r>
              <a:rPr lang="en-US" dirty="0" err="1"/>
              <a:t>Hyperfast</a:t>
            </a:r>
            <a:r>
              <a:rPr lang="en-US" dirty="0"/>
              <a:t> Load Balancer ready (Code + Config).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Throughput Benchmarked:</a:t>
            </a:r>
            <a:r>
              <a:rPr lang="en-US" dirty="0"/>
              <a:t> </a:t>
            </a:r>
            <a:r>
              <a:rPr lang="en-IN" dirty="0"/>
              <a:t>2.1M QPS in simulation.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Latency Verified:</a:t>
            </a:r>
            <a:r>
              <a:rPr lang="en-US" dirty="0"/>
              <a:t> </a:t>
            </a:r>
            <a:r>
              <a:rPr lang="en-IN" dirty="0"/>
              <a:t>P99 = 1.8 </a:t>
            </a:r>
            <a:r>
              <a:rPr lang="en-IN" dirty="0" err="1"/>
              <a:t>ms</a:t>
            </a:r>
            <a:r>
              <a:rPr lang="en-IN" dirty="0"/>
              <a:t> at 1M QPS.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Sub-Second Failover:</a:t>
            </a:r>
            <a:r>
              <a:rPr lang="en-US" dirty="0"/>
              <a:t> </a:t>
            </a:r>
            <a:r>
              <a:rPr lang="en-IN" dirty="0"/>
              <a:t>Backend switch &lt; 500 </a:t>
            </a:r>
            <a:r>
              <a:rPr lang="en-IN" dirty="0" err="1"/>
              <a:t>ms</a:t>
            </a:r>
            <a:r>
              <a:rPr lang="en-IN" dirty="0"/>
              <a:t>.</a:t>
            </a:r>
            <a:endParaRPr lang="en-US" dirty="0"/>
          </a:p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E109D0-E80D-C9A4-BBA4-83B1B7CE1AF5}"/>
              </a:ext>
            </a:extLst>
          </p:cNvPr>
          <p:cNvSpPr txBox="1"/>
          <p:nvPr/>
        </p:nvSpPr>
        <p:spPr>
          <a:xfrm>
            <a:off x="814067" y="2125780"/>
            <a:ext cx="107529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New Design/Architecture:-&gt; </a:t>
            </a:r>
            <a:r>
              <a:rPr lang="en-IN" sz="1400" b="1" dirty="0"/>
              <a:t>https://drive.google.com/file/d/1Ahr2cJRvd2kaeAJBCBqYXgS1Md1pZMKD/view?usp=drive_link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DA5917-266C-0F9E-A626-81EE1F30DE0A}"/>
              </a:ext>
            </a:extLst>
          </p:cNvPr>
          <p:cNvSpPr txBox="1"/>
          <p:nvPr/>
        </p:nvSpPr>
        <p:spPr>
          <a:xfrm>
            <a:off x="802272" y="2535807"/>
            <a:ext cx="10752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New Code &amp; Demos:-&gt; </a:t>
            </a:r>
            <a:r>
              <a:rPr lang="en-IN" sz="1600" b="1" dirty="0"/>
              <a:t>https://drive.google.com/file/d/1BfqzbZSZDkRmUoS3gqNqAhcWkVY_LKT4/view?usp=sharing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4535A1-3316-19F2-B9B8-3CE2D5398664}"/>
              </a:ext>
            </a:extLst>
          </p:cNvPr>
          <p:cNvSpPr txBox="1"/>
          <p:nvPr/>
        </p:nvSpPr>
        <p:spPr>
          <a:xfrm>
            <a:off x="802272" y="3015618"/>
            <a:ext cx="111981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Codebase:-&gt;</a:t>
            </a:r>
            <a:r>
              <a:rPr lang="en-US" sz="1600" dirty="0">
                <a:hlinkClick r:id="rId3"/>
              </a:rPr>
              <a:t>aman21vashisht/</a:t>
            </a:r>
            <a:r>
              <a:rPr lang="en-US" sz="1600" dirty="0" err="1">
                <a:hlinkClick r:id="rId3"/>
              </a:rPr>
              <a:t>LoadbalancerDNS</a:t>
            </a:r>
            <a:r>
              <a:rPr lang="en-US" sz="1600" dirty="0">
                <a:hlinkClick r:id="rId3"/>
              </a:rPr>
              <a:t>-cloud-based: Modern applications demand high availability, fault tolerance, and scalability. This project shows how to build a multi-AZ architecture</a:t>
            </a:r>
            <a:endParaRPr lang="en-IN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E28778-2C5D-EF80-927E-9B7556191F4A}"/>
              </a:ext>
            </a:extLst>
          </p:cNvPr>
          <p:cNvSpPr txBox="1"/>
          <p:nvPr/>
        </p:nvSpPr>
        <p:spPr>
          <a:xfrm>
            <a:off x="814067" y="3772428"/>
            <a:ext cx="1100871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Demos:</a:t>
            </a:r>
            <a:endParaRPr lang="en-I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Latency Steering Demo:</a:t>
            </a:r>
            <a:r>
              <a:rPr lang="en-IN" dirty="0"/>
              <a:t> </a:t>
            </a:r>
            <a:r>
              <a:rPr lang="en-US" dirty="0"/>
              <a:t>Real-time traffic shifted (90% → 10%) when backend latency spiked.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DDoS Mitigation Demo:</a:t>
            </a:r>
            <a:r>
              <a:rPr lang="en-IN" dirty="0"/>
              <a:t>  </a:t>
            </a:r>
            <a:r>
              <a:rPr lang="en-US" dirty="0"/>
              <a:t>XDP filter dropped malicious packets, sustaining QPS for legitimate traffic.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 err="1"/>
              <a:t>DoQ</a:t>
            </a:r>
            <a:r>
              <a:rPr lang="en-IN" b="1" dirty="0"/>
              <a:t> (DNS-over-QUIC) Support: </a:t>
            </a:r>
            <a:r>
              <a:rPr lang="en-US" dirty="0"/>
              <a:t>Basic DNS-over-QUIC proxy implemented with high-performance QUIC library.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" name="Title 1"/>
          <p:cNvSpPr txBox="1">
            <a:spLocks noGrp="1"/>
          </p:cNvSpPr>
          <p:nvPr>
            <p:ph type="title"/>
          </p:nvPr>
        </p:nvSpPr>
        <p:spPr>
          <a:xfrm>
            <a:off x="694266" y="-79134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3200" dirty="0"/>
              <a:t>What we learned</a:t>
            </a:r>
          </a:p>
        </p:txBody>
      </p:sp>
      <p:sp>
        <p:nvSpPr>
          <p:cNvPr id="1462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6</a:t>
            </a:fld>
            <a:endParaRPr/>
          </a:p>
        </p:txBody>
      </p:sp>
      <p:pic>
        <p:nvPicPr>
          <p:cNvPr id="6" name="Picture 5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D410848D-B028-35CD-BC57-FD7671559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FD80F6F-6B01-5C73-2045-6449216168E6}"/>
              </a:ext>
            </a:extLst>
          </p:cNvPr>
          <p:cNvSpPr txBox="1"/>
          <p:nvPr/>
        </p:nvSpPr>
        <p:spPr>
          <a:xfrm>
            <a:off x="6096000" y="6048322"/>
            <a:ext cx="6096000" cy="686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20F2CE-33F7-AEF6-C2B5-F0192354244E}"/>
              </a:ext>
            </a:extLst>
          </p:cNvPr>
          <p:cNvSpPr txBox="1"/>
          <p:nvPr/>
        </p:nvSpPr>
        <p:spPr>
          <a:xfrm>
            <a:off x="927220" y="996703"/>
            <a:ext cx="10282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🧠 Lessons Learned from this Hackathon</a:t>
            </a:r>
            <a:endParaRPr lang="en-IN" sz="2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851410-F865-FE73-F4F4-51ABFD2EF981}"/>
              </a:ext>
            </a:extLst>
          </p:cNvPr>
          <p:cNvSpPr txBox="1"/>
          <p:nvPr/>
        </p:nvSpPr>
        <p:spPr>
          <a:xfrm>
            <a:off x="1236617" y="1489166"/>
            <a:ext cx="86737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eBPF</a:t>
            </a:r>
            <a:r>
              <a:rPr lang="en-US" b="1" dirty="0"/>
              <a:t>/XDP Complexity:</a:t>
            </a:r>
            <a:r>
              <a:rPr lang="en-US" dirty="0"/>
              <a:t> Kernel-bypass performance is hard; debugging requires specialized tools.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Control Plane Lag: </a:t>
            </a:r>
            <a:r>
              <a:rPr lang="en-US" dirty="0"/>
              <a:t>Routing decisions limited by Data Plane ↔ Control Plane latency; optimized polling was essential.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F004D4-2F5C-334A-BA7F-D7EE5B1A03FA}"/>
              </a:ext>
            </a:extLst>
          </p:cNvPr>
          <p:cNvSpPr txBox="1"/>
          <p:nvPr/>
        </p:nvSpPr>
        <p:spPr>
          <a:xfrm>
            <a:off x="1236617" y="3012928"/>
            <a:ext cx="611341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/>
              <a:t>Feedback/Work for the IETF Working Group</a:t>
            </a:r>
            <a:endParaRPr lang="en-IN" sz="2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FFF66F-ABB7-7540-2B8B-D73033054E01}"/>
              </a:ext>
            </a:extLst>
          </p:cNvPr>
          <p:cNvSpPr txBox="1"/>
          <p:nvPr/>
        </p:nvSpPr>
        <p:spPr>
          <a:xfrm>
            <a:off x="1236617" y="3490249"/>
            <a:ext cx="104439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/>
              <a:t>Implementation Guidance: </a:t>
            </a:r>
            <a:r>
              <a:rPr lang="en-US" dirty="0"/>
              <a:t>Suggest IETF WGs provide guidance for exposing Anycast BGP attributes to user-space programs (e.g., </a:t>
            </a:r>
            <a:r>
              <a:rPr lang="en-US" dirty="0" err="1"/>
              <a:t>eBPF</a:t>
            </a:r>
            <a:r>
              <a:rPr lang="en-US" dirty="0"/>
              <a:t>) to enable topology-aware DNS routing.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/>
              <a:t>New Work:</a:t>
            </a:r>
            <a:r>
              <a:rPr lang="en-US" dirty="0"/>
              <a:t> Propose drafting an Internet-Draft: </a:t>
            </a:r>
            <a:r>
              <a:rPr lang="en-US" i="1" dirty="0"/>
              <a:t>“Operational Considerations for Hyper-Scale DNS Services using </a:t>
            </a:r>
            <a:r>
              <a:rPr lang="en-US" i="1" dirty="0" err="1"/>
              <a:t>eBPF</a:t>
            </a:r>
            <a:r>
              <a:rPr lang="en-US" i="1" dirty="0"/>
              <a:t>/XDP Architectures.”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" name="Title 1"/>
          <p:cNvSpPr txBox="1">
            <a:spLocks noGrp="1"/>
          </p:cNvSpPr>
          <p:nvPr>
            <p:ph type="title"/>
          </p:nvPr>
        </p:nvSpPr>
        <p:spPr>
          <a:xfrm>
            <a:off x="609599" y="36803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Wrap Up</a:t>
            </a:r>
          </a:p>
        </p:txBody>
      </p:sp>
      <p:sp>
        <p:nvSpPr>
          <p:cNvPr id="1465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609599" y="1600201"/>
            <a:ext cx="5802485" cy="4756151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spcBef>
                <a:spcPts val="667"/>
              </a:spcBef>
              <a:buNone/>
              <a:defRPr sz="2400"/>
            </a:pPr>
            <a:r>
              <a:rPr b="1" dirty="0"/>
              <a:t>Team </a:t>
            </a:r>
            <a:r>
              <a:rPr lang="en-US" b="1" dirty="0"/>
              <a:t>Name :- Tech-Sam</a:t>
            </a:r>
          </a:p>
          <a:p>
            <a:pPr marL="0" indent="0">
              <a:spcBef>
                <a:spcPts val="667"/>
              </a:spcBef>
              <a:buNone/>
              <a:defRPr sz="2400"/>
            </a:pPr>
            <a:endParaRPr lang="en-US" dirty="0"/>
          </a:p>
          <a:p>
            <a:pPr marL="0" indent="0">
              <a:spcBef>
                <a:spcPts val="667"/>
              </a:spcBef>
              <a:buNone/>
              <a:defRPr sz="2400"/>
            </a:pPr>
            <a:r>
              <a:rPr lang="en-US" b="1" dirty="0"/>
              <a:t>Member 1 :- </a:t>
            </a:r>
            <a:r>
              <a:rPr lang="en-US" dirty="0"/>
              <a:t>Aman Sharma </a:t>
            </a:r>
          </a:p>
          <a:p>
            <a:pPr marL="0" indent="0">
              <a:spcBef>
                <a:spcPts val="667"/>
              </a:spcBef>
              <a:buNone/>
              <a:defRPr sz="2400"/>
            </a:pPr>
            <a:r>
              <a:rPr lang="en-US" b="1" dirty="0"/>
              <a:t>Member 2 :- </a:t>
            </a:r>
            <a:r>
              <a:rPr lang="en-US" dirty="0"/>
              <a:t>Suraj </a:t>
            </a:r>
            <a:r>
              <a:rPr lang="en-US" dirty="0" err="1"/>
              <a:t>Kurmar</a:t>
            </a:r>
            <a:endParaRPr lang="en-US" dirty="0"/>
          </a:p>
          <a:p>
            <a:pPr marL="0" indent="0">
              <a:spcBef>
                <a:spcPts val="667"/>
              </a:spcBef>
              <a:buNone/>
              <a:defRPr sz="2400"/>
            </a:pPr>
            <a:r>
              <a:rPr lang="en-US" b="1" dirty="0"/>
              <a:t>Faculty mentor :- </a:t>
            </a:r>
            <a:r>
              <a:rPr lang="en-US" dirty="0"/>
              <a:t>Dr. Deepti Sahu</a:t>
            </a:r>
          </a:p>
          <a:p>
            <a:pPr marL="0" indent="0">
              <a:spcBef>
                <a:spcPts val="667"/>
              </a:spcBef>
              <a:buNone/>
              <a:defRPr sz="2400"/>
            </a:pPr>
            <a:endParaRPr lang="en-US" dirty="0"/>
          </a:p>
          <a:p>
            <a:pPr marL="0" indent="0">
              <a:spcBef>
                <a:spcPts val="667"/>
              </a:spcBef>
              <a:buNone/>
              <a:defRPr sz="2400"/>
            </a:pPr>
            <a:r>
              <a:rPr lang="en-US" b="1" dirty="0"/>
              <a:t>Key technology :- </a:t>
            </a:r>
            <a:r>
              <a:rPr lang="en-IN" dirty="0"/>
              <a:t>Rust/Go, </a:t>
            </a:r>
            <a:r>
              <a:rPr lang="en-IN" dirty="0" err="1"/>
              <a:t>eBPF</a:t>
            </a:r>
            <a:r>
              <a:rPr lang="en-IN" dirty="0"/>
              <a:t>/XDP, Anycast/BGP, DNS-over-QUIC (</a:t>
            </a:r>
            <a:r>
              <a:rPr lang="en-IN" dirty="0" err="1"/>
              <a:t>DoQ</a:t>
            </a:r>
            <a:r>
              <a:rPr lang="en-IN" dirty="0"/>
              <a:t>)</a:t>
            </a:r>
            <a:endParaRPr lang="en-US"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lang="en-US"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22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18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dirty="0"/>
          </a:p>
        </p:txBody>
      </p:sp>
      <p:sp>
        <p:nvSpPr>
          <p:cNvPr id="1466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7</a:t>
            </a:fld>
            <a:endParaRPr/>
          </a:p>
        </p:txBody>
      </p:sp>
      <p:sp>
        <p:nvSpPr>
          <p:cNvPr id="1467" name="Content Placeholder 2"/>
          <p:cNvSpPr txBox="1"/>
          <p:nvPr/>
        </p:nvSpPr>
        <p:spPr>
          <a:xfrm>
            <a:off x="6692305" y="1549401"/>
            <a:ext cx="5273913" cy="4790017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60959" rIns="60959">
            <a:normAutofit/>
          </a:bodyPr>
          <a:lstStyle/>
          <a:p>
            <a:pPr>
              <a:lnSpc>
                <a:spcPct val="90000"/>
              </a:lnSpc>
              <a:spcBef>
                <a:spcPts val="667"/>
              </a:spcBef>
              <a:defRPr sz="2400"/>
            </a:pPr>
            <a:r>
              <a:rPr lang="en-IN" sz="3200" b="1" dirty="0"/>
              <a:t>Links/Notes :- </a:t>
            </a:r>
          </a:p>
          <a:p>
            <a:pPr>
              <a:lnSpc>
                <a:spcPct val="90000"/>
              </a:lnSpc>
              <a:spcBef>
                <a:spcPts val="667"/>
              </a:spcBef>
              <a:defRPr sz="2400"/>
            </a:pPr>
            <a:r>
              <a:rPr lang="en-IN" sz="1100" b="1" dirty="0">
                <a:hlinkClick r:id="rId2"/>
              </a:rPr>
              <a:t>https://drive.google.com/drive/folders/15Svfs_xbkSgKCDKeRjkZdb8XI4y0fafV?usp=drive_link</a:t>
            </a:r>
            <a:endParaRPr lang="en-IN" sz="1100" b="1" dirty="0"/>
          </a:p>
          <a:p>
            <a:pPr marL="171450" indent="-17145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/>
            </a:pPr>
            <a:r>
              <a:rPr lang="en-IN" sz="1100" b="1" dirty="0">
                <a:hlinkClick r:id="rId3"/>
              </a:rPr>
              <a:t>https://docs.google.com/document/d/190fl0bUXQT0D4LDN6Kx81YLhXcL6jBKG/edit?usp=drive_link&amp;ouid=116059666567300054825&amp;rtpof=true&amp;sd=true</a:t>
            </a:r>
            <a:endParaRPr lang="en-IN" sz="1100" b="1" dirty="0"/>
          </a:p>
          <a:p>
            <a:pPr marL="171450" indent="-17145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/>
            </a:pPr>
            <a:r>
              <a:rPr lang="en-US" sz="1100" dirty="0">
                <a:hlinkClick r:id="rId4"/>
              </a:rPr>
              <a:t>aman21vashisht/</a:t>
            </a:r>
            <a:r>
              <a:rPr lang="en-US" sz="1100" dirty="0" err="1">
                <a:hlinkClick r:id="rId4"/>
              </a:rPr>
              <a:t>LoadbalancerDNS</a:t>
            </a:r>
            <a:r>
              <a:rPr lang="en-US" sz="1100" dirty="0">
                <a:hlinkClick r:id="rId4"/>
              </a:rPr>
              <a:t>-cloud-based: Modern applications demand high availability, fault tolerance, and scalability. This project shows how to build a multi-AZ architecture</a:t>
            </a:r>
            <a:endParaRPr lang="en-US" sz="1100" dirty="0"/>
          </a:p>
          <a:p>
            <a:pPr>
              <a:lnSpc>
                <a:spcPct val="90000"/>
              </a:lnSpc>
              <a:spcBef>
                <a:spcPts val="667"/>
              </a:spcBef>
              <a:defRPr sz="2400"/>
            </a:pPr>
            <a:endParaRPr lang="en-IN" sz="1100" b="1" dirty="0"/>
          </a:p>
          <a:p>
            <a:pPr>
              <a:lnSpc>
                <a:spcPct val="90000"/>
              </a:lnSpc>
              <a:spcBef>
                <a:spcPts val="667"/>
              </a:spcBef>
              <a:defRPr sz="2400"/>
            </a:pPr>
            <a:r>
              <a:rPr lang="en-US" sz="2200" b="1" dirty="0"/>
              <a:t>Aman Sharma , 2023290742.aman@ug.sharda.ac.in</a:t>
            </a:r>
            <a:endParaRPr lang="en-IN" sz="2200" b="1" dirty="0"/>
          </a:p>
          <a:p>
            <a:pPr>
              <a:lnSpc>
                <a:spcPct val="90000"/>
              </a:lnSpc>
              <a:spcBef>
                <a:spcPts val="667"/>
              </a:spcBef>
              <a:defRPr sz="2400"/>
            </a:pPr>
            <a:endParaRPr lang="en-IN" sz="3200" b="1" dirty="0"/>
          </a:p>
          <a:p>
            <a:pPr>
              <a:lnSpc>
                <a:spcPct val="90000"/>
              </a:lnSpc>
              <a:spcBef>
                <a:spcPts val="667"/>
              </a:spcBef>
              <a:defRPr sz="2400"/>
            </a:pPr>
            <a:r>
              <a:rPr lang="en-US" sz="2400" dirty="0"/>
              <a:t>We thank the AIORI-2 Mentors for their guidance on network measurement and </a:t>
            </a:r>
            <a:r>
              <a:rPr lang="en-US" sz="2400" dirty="0" err="1"/>
              <a:t>eBPF</a:t>
            </a:r>
            <a:r>
              <a:rPr lang="en-US" sz="2400" dirty="0"/>
              <a:t> tooling.</a:t>
            </a:r>
            <a:endParaRPr sz="2400" b="1" dirty="0"/>
          </a:p>
        </p:txBody>
      </p:sp>
      <p:pic>
        <p:nvPicPr>
          <p:cNvPr id="7" name="Picture 6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0AFD48E0-845C-9AAF-104F-C0C012251E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24DFCFF-12DB-6C99-E905-322920A7E65E}"/>
              </a:ext>
            </a:extLst>
          </p:cNvPr>
          <p:cNvSpPr txBox="1"/>
          <p:nvPr/>
        </p:nvSpPr>
        <p:spPr>
          <a:xfrm>
            <a:off x="4719782" y="6171017"/>
            <a:ext cx="7472218" cy="686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 2025, Grand Finale</a:t>
            </a:r>
            <a:endParaRPr lang="en-US" sz="1050" b="1" i="0" dirty="0">
              <a:solidFill>
                <a:schemeClr val="accent1"/>
              </a:solidFill>
              <a:effectLst/>
              <a:latin typeface="Poppins" panose="000005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637</Words>
  <Application>Microsoft Office PowerPoint</Application>
  <PresentationFormat>Widescreen</PresentationFormat>
  <Paragraphs>71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Poppins</vt:lpstr>
      <vt:lpstr>Office Theme</vt:lpstr>
      <vt:lpstr>AIORI Standards Hackathon Project Title:- Hyperfast DNS Load Balancer: The Internet's Smart, Sub-Millisecond Front Door Tech-Sam</vt:lpstr>
      <vt:lpstr>Hackathon Plan</vt:lpstr>
      <vt:lpstr>2. Specific Problems to Solve</vt:lpstr>
      <vt:lpstr>PowerPoint Presentation</vt:lpstr>
      <vt:lpstr>Key Results Achieved</vt:lpstr>
      <vt:lpstr>What we learned</vt:lpstr>
      <vt:lpstr>Wrap 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AIORI Standards Hackathon &lt;Team Name&gt;</dc:title>
  <dc:creator>Anand Raje</dc:creator>
  <cp:lastModifiedBy>Aman Sharma</cp:lastModifiedBy>
  <cp:revision>5</cp:revision>
  <dcterms:created xsi:type="dcterms:W3CDTF">2024-12-09T14:39:07Z</dcterms:created>
  <dcterms:modified xsi:type="dcterms:W3CDTF">2025-11-13T07:35:51Z</dcterms:modified>
</cp:coreProperties>
</file>