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T Rounds Condensed" charset="1" panose="02000506030000020003"/>
      <p:regular r:id="rId14"/>
    </p:embeddedFont>
    <p:embeddedFont>
      <p:font typeface="Calibri (MS) Bold" charset="1" panose="020F0702030404030204"/>
      <p:regular r:id="rId15"/>
    </p:embeddedFont>
    <p:embeddedFont>
      <p:font typeface="Calibri (MS)" charset="1" panose="020F0502020204030204"/>
      <p:regular r:id="rId16"/>
    </p:embeddedFont>
    <p:embeddedFont>
      <p:font typeface="TT Rounds Condensed Bold" charset="1" panose="02000806030000020003"/>
      <p:regular r:id="rId17"/>
    </p:embeddedFont>
    <p:embeddedFont>
      <p:font typeface="Poppins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4gFIQxKA/0WFv11YvUJz37qpvwiSMrg/edit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7442" y="931668"/>
            <a:ext cx="15826584" cy="5034356"/>
            <a:chOff x="0" y="0"/>
            <a:chExt cx="21102112" cy="6712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102112" cy="6712474"/>
            </a:xfrm>
            <a:custGeom>
              <a:avLst/>
              <a:gdLst/>
              <a:ahLst/>
              <a:cxnLst/>
              <a:rect r="r" b="b" t="t" l="l"/>
              <a:pathLst>
                <a:path h="6712474" w="21102112">
                  <a:moveTo>
                    <a:pt x="0" y="0"/>
                  </a:moveTo>
                  <a:lnTo>
                    <a:pt x="21102112" y="0"/>
                  </a:lnTo>
                  <a:lnTo>
                    <a:pt x="21102112" y="6712474"/>
                  </a:lnTo>
                  <a:lnTo>
                    <a:pt x="0" y="67124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21102112" cy="665532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318"/>
                </a:lnSpc>
              </a:pPr>
              <a:r>
                <a:rPr lang="en-US" sz="5850" spc="-35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AIORI Standards Hackathon</a:t>
              </a:r>
            </a:p>
            <a:p>
              <a:pPr algn="ctr">
                <a:lnSpc>
                  <a:spcPts val="6318"/>
                </a:lnSpc>
              </a:pPr>
              <a:r>
                <a:rPr lang="en-US" sz="5850" spc="-35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Ping@St.Josephs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95072" y="6447177"/>
            <a:ext cx="9291322" cy="3299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HACKATHON 2025</a:t>
            </a:r>
          </a:p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GRAND FINALE</a:t>
            </a:r>
          </a:p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12-13 Nov, 2025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079673" y="708270"/>
            <a:ext cx="3219527" cy="3192698"/>
            <a:chOff x="0" y="0"/>
            <a:chExt cx="4292702" cy="4256930"/>
          </a:xfrm>
        </p:grpSpPr>
        <p:sp>
          <p:nvSpPr>
            <p:cNvPr name="Freeform 7" id="7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4292727" cy="4256913"/>
            </a:xfrm>
            <a:custGeom>
              <a:avLst/>
              <a:gdLst/>
              <a:ahLst/>
              <a:cxnLst/>
              <a:rect r="r" b="b" t="t" l="l"/>
              <a:pathLst>
                <a:path h="4256913" w="4292727">
                  <a:moveTo>
                    <a:pt x="0" y="0"/>
                  </a:moveTo>
                  <a:lnTo>
                    <a:pt x="4292727" y="0"/>
                  </a:lnTo>
                  <a:lnTo>
                    <a:pt x="4292727" y="4256913"/>
                  </a:lnTo>
                  <a:lnTo>
                    <a:pt x="0" y="425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6209" y="0"/>
            <a:ext cx="10403291" cy="2245524"/>
            <a:chOff x="0" y="0"/>
            <a:chExt cx="13845723" cy="29885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45724" cy="2988564"/>
            </a:xfrm>
            <a:custGeom>
              <a:avLst/>
              <a:gdLst/>
              <a:ahLst/>
              <a:cxnLst/>
              <a:rect r="r" b="b" t="t" l="l"/>
              <a:pathLst>
                <a:path h="2988564" w="13845724">
                  <a:moveTo>
                    <a:pt x="0" y="0"/>
                  </a:moveTo>
                  <a:lnTo>
                    <a:pt x="13845724" y="0"/>
                  </a:lnTo>
                  <a:lnTo>
                    <a:pt x="13845724" y="2988564"/>
                  </a:lnTo>
                  <a:lnTo>
                    <a:pt x="0" y="2988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13845723" cy="29314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sz="5499" spc="-32" b="true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ProblemStatementNo.10</a:t>
              </a:r>
            </a:p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Hyperfast DNS Load Balancer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76209" y="2226474"/>
            <a:ext cx="15996295" cy="269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Design and implement a prototype Hyperfast DNS Load Balancer that can Process DNS queries at large scale with low latency, Distribute load Intelligently, Incorporate adaptive policies ,Demonstrate resilience under stress conditions.</a:t>
            </a:r>
          </a:p>
          <a:p>
            <a:pPr algn="l">
              <a:lnSpc>
                <a:spcPts val="3456"/>
              </a:lnSpc>
            </a:pPr>
          </a:p>
          <a:p>
            <a:pPr algn="l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RFC’s that are involved:</a:t>
            </a:r>
          </a:p>
          <a:p>
            <a:pPr algn="l" marL="578714" indent="-289357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RFC 1035, RFC 6891, 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RFC 7858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672504" y="340489"/>
            <a:ext cx="1387987" cy="1376421"/>
            <a:chOff x="0" y="0"/>
            <a:chExt cx="1850650" cy="1835228"/>
          </a:xfrm>
        </p:grpSpPr>
        <p:sp>
          <p:nvSpPr>
            <p:cNvPr name="Freeform 10" id="10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171113" y="9264146"/>
            <a:ext cx="11025447" cy="9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76209" y="4934046"/>
            <a:ext cx="6522205" cy="1336548"/>
            <a:chOff x="0" y="0"/>
            <a:chExt cx="8696274" cy="178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696274" cy="1782064"/>
            </a:xfrm>
            <a:custGeom>
              <a:avLst/>
              <a:gdLst/>
              <a:ahLst/>
              <a:cxnLst/>
              <a:rect r="r" b="b" t="t" l="l"/>
              <a:pathLst>
                <a:path h="1782064" w="8696274">
                  <a:moveTo>
                    <a:pt x="0" y="0"/>
                  </a:moveTo>
                  <a:lnTo>
                    <a:pt x="8696274" y="0"/>
                  </a:lnTo>
                  <a:lnTo>
                    <a:pt x="8696274" y="1782064"/>
                  </a:lnTo>
                  <a:lnTo>
                    <a:pt x="0" y="17820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8696274" cy="17249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Solution proposed</a:t>
              </a:r>
              <a:r>
                <a:rPr lang="en-US" sz="5499" spc="-33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41904" y="6039757"/>
            <a:ext cx="16230600" cy="3959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1850" indent="-345925" lvl="1">
              <a:lnSpc>
                <a:spcPts val="3460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Designed an ultra-fast DNS load balancer using Linux eBPF/XDP for direct, low-latency packet processing.</a:t>
            </a:r>
          </a:p>
          <a:p>
            <a:pPr algn="just" marL="691850" indent="-345925" lvl="1">
              <a:lnSpc>
                <a:spcPts val="3460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Used Go for control logic to manage backend servers, health checks, and failover.</a:t>
            </a:r>
          </a:p>
          <a:p>
            <a:pPr algn="just" marL="691850" indent="-345925" lvl="1">
              <a:lnSpc>
                <a:spcPts val="3460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Implemented real-time metrics with Prometheus and Grafana for continuous monitoring and optimization.</a:t>
            </a:r>
          </a:p>
          <a:p>
            <a:pPr algn="just" marL="691850" indent="-345925" lvl="1">
              <a:lnSpc>
                <a:spcPts val="3460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Followed all key DNS protocol standards (RFC 1035, 6891) to ensure correctness and compatibility.</a:t>
            </a:r>
          </a:p>
          <a:p>
            <a:pPr algn="just" marL="691850" indent="-345925" lvl="1">
              <a:lnSpc>
                <a:spcPts val="3460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Developed a modular and open-source architecture for easy future enhancements</a:t>
            </a:r>
          </a:p>
          <a:p>
            <a:pPr algn="just">
              <a:lnSpc>
                <a:spcPts val="34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1519" y="375692"/>
            <a:ext cx="4454882" cy="1341219"/>
            <a:chOff x="0" y="0"/>
            <a:chExt cx="8805762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05762" cy="2651126"/>
            </a:xfrm>
            <a:custGeom>
              <a:avLst/>
              <a:gdLst/>
              <a:ahLst/>
              <a:cxnLst/>
              <a:rect r="r" b="b" t="t" l="l"/>
              <a:pathLst>
                <a:path h="2651126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8805762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Key Results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1519" y="1572223"/>
            <a:ext cx="15698003" cy="225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What You Achieved (Key Results)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Sustained 200–500 QPS baseline and 50K+ QPS burst with zero packet drops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Multi-backend, health-aware DNS load balancing with sub-millisecond forwarding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Real-time observability through Prometheus metrics and Grafana dashboards</a:t>
            </a:r>
          </a:p>
          <a:p>
            <a:pPr algn="l">
              <a:lnSpc>
                <a:spcPts val="3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3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565306" y="340490"/>
            <a:ext cx="1387987" cy="1376421"/>
            <a:chOff x="0" y="0"/>
            <a:chExt cx="1850650" cy="1835228"/>
          </a:xfrm>
        </p:grpSpPr>
        <p:sp>
          <p:nvSpPr>
            <p:cNvPr name="Freeform 10" id="10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235440" y="9240159"/>
            <a:ext cx="8961120" cy="960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31519" y="3285819"/>
            <a:ext cx="4454882" cy="1341219"/>
            <a:chOff x="0" y="0"/>
            <a:chExt cx="8805762" cy="26511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05762" cy="2651126"/>
            </a:xfrm>
            <a:custGeom>
              <a:avLst/>
              <a:gdLst/>
              <a:ahLst/>
              <a:cxnLst/>
              <a:rect r="r" b="b" t="t" l="l"/>
              <a:pathLst>
                <a:path h="2651126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8805762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New Ideas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31519" y="4411816"/>
            <a:ext cx="15698003" cy="225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Kernel-bypass (eBPF/XDP) for performance, modular Go-based control for safety and rapid iteration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Health hysteresis and immediate failover logic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Community-oriented open dashboard and future CoreDNS plugin roadmap</a:t>
            </a:r>
          </a:p>
          <a:p>
            <a:pPr algn="l">
              <a:lnSpc>
                <a:spcPts val="3456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531519" y="6244076"/>
            <a:ext cx="4454882" cy="1112202"/>
            <a:chOff x="0" y="0"/>
            <a:chExt cx="8805762" cy="21984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05762" cy="2198439"/>
            </a:xfrm>
            <a:custGeom>
              <a:avLst/>
              <a:gdLst/>
              <a:ahLst/>
              <a:cxnLst/>
              <a:rect r="r" b="b" t="t" l="l"/>
              <a:pathLst>
                <a:path h="2198439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198439"/>
                  </a:lnTo>
                  <a:lnTo>
                    <a:pt x="0" y="21984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57150"/>
              <a:ext cx="8805762" cy="21412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Code Link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28700" y="7305225"/>
            <a:ext cx="15698003" cy="50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3200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3" tooltip="https://www.canva.com/design/DAG4gFIQxKA/0WFv11YvUJz37qpvwiSMrg/edit"/>
              </a:rPr>
              <a:t>https://github.com/Buvanesh-3/dns-loadbalancer.git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31519" y="7843196"/>
            <a:ext cx="4454882" cy="1112202"/>
            <a:chOff x="0" y="0"/>
            <a:chExt cx="8805762" cy="21984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805762" cy="2198439"/>
            </a:xfrm>
            <a:custGeom>
              <a:avLst/>
              <a:gdLst/>
              <a:ahLst/>
              <a:cxnLst/>
              <a:rect r="r" b="b" t="t" l="l"/>
              <a:pathLst>
                <a:path h="2198439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198439"/>
                  </a:lnTo>
                  <a:lnTo>
                    <a:pt x="0" y="21984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57150"/>
              <a:ext cx="8805762" cy="21412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Video Link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28700" y="8752332"/>
            <a:ext cx="15698003" cy="50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3200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https://drive.google.com/file/d/1SSPSFwkvuPsihsLVSa3SYbo1uypBRo3o/view?usp=drivesdk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296" y="-262633"/>
            <a:ext cx="4454882" cy="1341219"/>
            <a:chOff x="0" y="0"/>
            <a:chExt cx="8805762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05762" cy="2651126"/>
            </a:xfrm>
            <a:custGeom>
              <a:avLst/>
              <a:gdLst/>
              <a:ahLst/>
              <a:cxnLst/>
              <a:rect r="r" b="b" t="t" l="l"/>
              <a:pathLst>
                <a:path h="2651126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8805762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Architecture: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3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565306" y="206850"/>
            <a:ext cx="1387987" cy="1376421"/>
            <a:chOff x="0" y="0"/>
            <a:chExt cx="1850650" cy="1835228"/>
          </a:xfrm>
        </p:grpSpPr>
        <p:sp>
          <p:nvSpPr>
            <p:cNvPr name="Freeform 9" id="9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235440" y="9240159"/>
            <a:ext cx="8961120" cy="960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405296" y="913332"/>
            <a:ext cx="8520112" cy="8825980"/>
          </a:xfrm>
          <a:custGeom>
            <a:avLst/>
            <a:gdLst/>
            <a:ahLst/>
            <a:cxnLst/>
            <a:rect r="r" b="b" t="t" l="l"/>
            <a:pathLst>
              <a:path h="8825980" w="8520112">
                <a:moveTo>
                  <a:pt x="0" y="0"/>
                </a:moveTo>
                <a:lnTo>
                  <a:pt x="8520112" y="0"/>
                </a:lnTo>
                <a:lnTo>
                  <a:pt x="8520112" y="8825980"/>
                </a:lnTo>
                <a:lnTo>
                  <a:pt x="0" y="8825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62" t="-6436" r="-3589" b="-11386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319956" y="-262633"/>
            <a:ext cx="4454882" cy="1341219"/>
            <a:chOff x="0" y="0"/>
            <a:chExt cx="8805762" cy="26511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05762" cy="2651126"/>
            </a:xfrm>
            <a:custGeom>
              <a:avLst/>
              <a:gdLst/>
              <a:ahLst/>
              <a:cxnLst/>
              <a:rect r="r" b="b" t="t" l="l"/>
              <a:pathLst>
                <a:path h="2651126" w="8805762">
                  <a:moveTo>
                    <a:pt x="0" y="0"/>
                  </a:moveTo>
                  <a:lnTo>
                    <a:pt x="8805762" y="0"/>
                  </a:lnTo>
                  <a:lnTo>
                    <a:pt x="88057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8805762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Tech Stack: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925408" y="373457"/>
            <a:ext cx="8792088" cy="5056866"/>
            <a:chOff x="0" y="0"/>
            <a:chExt cx="19471833" cy="1119943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471833" cy="11199439"/>
            </a:xfrm>
            <a:custGeom>
              <a:avLst/>
              <a:gdLst/>
              <a:ahLst/>
              <a:cxnLst/>
              <a:rect r="r" b="b" t="t" l="l"/>
              <a:pathLst>
                <a:path h="11199439" w="19471833">
                  <a:moveTo>
                    <a:pt x="0" y="0"/>
                  </a:moveTo>
                  <a:lnTo>
                    <a:pt x="19471833" y="0"/>
                  </a:lnTo>
                  <a:lnTo>
                    <a:pt x="19471833" y="11199439"/>
                  </a:lnTo>
                  <a:lnTo>
                    <a:pt x="0" y="111994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9471833" cy="111613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Linux eBPF/XDP for high-speed packet processing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Go (control plane, metrics)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 (eBPF kernel program)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Prometheus &amp; Grafana (monitoring)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Python (prototype/fallback)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Key libs: cilium/ebpf, promhttp, miekg/dns</a:t>
              </a:r>
            </a:p>
            <a:p>
              <a:pPr algn="l" marL="690881" indent="-345440" lvl="1">
                <a:lnSpc>
                  <a:spcPts val="3456"/>
                </a:lnSpc>
                <a:buFont typeface="Arial"/>
                <a:buChar char="•"/>
              </a:pPr>
              <a:r>
                <a:rPr lang="en-US" sz="3200" spc="-19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Tools: dig, custom load generator</a:t>
              </a:r>
            </a:p>
            <a:p>
              <a:pPr algn="l">
                <a:lnSpc>
                  <a:spcPts val="3456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9142" y="-603797"/>
            <a:ext cx="6369805" cy="1988345"/>
            <a:chOff x="0" y="0"/>
            <a:chExt cx="8493074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93074" cy="2651126"/>
            </a:xfrm>
            <a:custGeom>
              <a:avLst/>
              <a:gdLst/>
              <a:ahLst/>
              <a:cxnLst/>
              <a:rect r="r" b="b" t="t" l="l"/>
              <a:pathLst>
                <a:path h="2651126" w="8493074">
                  <a:moveTo>
                    <a:pt x="0" y="0"/>
                  </a:moveTo>
                  <a:lnTo>
                    <a:pt x="8493074" y="0"/>
                  </a:lnTo>
                  <a:lnTo>
                    <a:pt x="8493074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8493074" cy="262255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19"/>
                </a:lnSpc>
              </a:pPr>
              <a:r>
                <a:rPr lang="en-US" b="true" sz="3999" spc="-24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What we learned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39808" y="764514"/>
            <a:ext cx="8275983" cy="488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8714" indent="-289357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Deep understanding of DNS standards and the importance of strict protocol compliance (RFC 1035, 6891).</a:t>
            </a:r>
          </a:p>
          <a:p>
            <a:pPr algn="l" marL="578714" indent="-289357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Real-time metrics and health monitoring are critical for high-reliability services.</a:t>
            </a:r>
          </a:p>
          <a:p>
            <a:pPr algn="l" marL="578714" indent="-289357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eBPF/XDP accelerates packet processing but demands careful debugging and system-level expertise.</a:t>
            </a:r>
          </a:p>
          <a:p>
            <a:pPr algn="l" marL="578714" indent="-289357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Systematic performance tuning (buffer sizes, concurrency) is essential for scaling QPS.</a:t>
            </a:r>
          </a:p>
          <a:p>
            <a:pPr algn="l">
              <a:lnSpc>
                <a:spcPts val="3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4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808572" y="95354"/>
            <a:ext cx="1387987" cy="1376421"/>
            <a:chOff x="0" y="0"/>
            <a:chExt cx="1850650" cy="1835228"/>
          </a:xfrm>
        </p:grpSpPr>
        <p:sp>
          <p:nvSpPr>
            <p:cNvPr name="Freeform 10" id="10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235440" y="9080103"/>
            <a:ext cx="8961120" cy="97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862904" y="-421364"/>
            <a:ext cx="9333656" cy="1623477"/>
            <a:chOff x="0" y="0"/>
            <a:chExt cx="15241790" cy="26511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241791" cy="2651126"/>
            </a:xfrm>
            <a:custGeom>
              <a:avLst/>
              <a:gdLst/>
              <a:ahLst/>
              <a:cxnLst/>
              <a:rect r="r" b="b" t="t" l="l"/>
              <a:pathLst>
                <a:path h="2651126" w="15241791">
                  <a:moveTo>
                    <a:pt x="0" y="0"/>
                  </a:moveTo>
                  <a:lnTo>
                    <a:pt x="15241791" y="0"/>
                  </a:lnTo>
                  <a:lnTo>
                    <a:pt x="15241791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15241790" cy="262255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19"/>
                </a:lnSpc>
              </a:pPr>
              <a:r>
                <a:rPr lang="en-US" b="true" sz="3999" spc="-24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Issues with Existing Drafts/RFCs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515791" y="764514"/>
            <a:ext cx="7615320" cy="444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EDNS0 (RFC 6891) is widely used but not uniformly supported in all open-source stacks—needs clearer backward-compatibility guidelines.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Lack of explicit health-check and telemetry recommendations in traditional RFCs; evolving drafts (like DNSOP telemetry) are addressing this gap.</a:t>
            </a:r>
          </a:p>
          <a:p>
            <a:pPr algn="l">
              <a:lnSpc>
                <a:spcPts val="3456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429142" y="5143500"/>
            <a:ext cx="6114345" cy="986626"/>
            <a:chOff x="0" y="0"/>
            <a:chExt cx="10219429" cy="16490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219430" cy="1649033"/>
            </a:xfrm>
            <a:custGeom>
              <a:avLst/>
              <a:gdLst/>
              <a:ahLst/>
              <a:cxnLst/>
              <a:rect r="r" b="b" t="t" l="l"/>
              <a:pathLst>
                <a:path h="1649033" w="10219430">
                  <a:moveTo>
                    <a:pt x="0" y="0"/>
                  </a:moveTo>
                  <a:lnTo>
                    <a:pt x="10219430" y="0"/>
                  </a:lnTo>
                  <a:lnTo>
                    <a:pt x="10219430" y="1649033"/>
                  </a:lnTo>
                  <a:lnTo>
                    <a:pt x="0" y="16490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28575"/>
              <a:ext cx="10219429" cy="16204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19"/>
                </a:lnSpc>
              </a:pPr>
              <a:r>
                <a:rPr lang="en-US" b="true" sz="3999" spc="-24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New Feedback to Take to WG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39808" y="5837682"/>
            <a:ext cx="7615320" cy="444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Share real-world QPS/latency/drop metrics to help dnsop WG shape DNS telemetry standards.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Suggest including operator guidance on health checks, real-time alerts, and EDNS behavior.</a:t>
            </a:r>
          </a:p>
          <a:p>
            <a:pPr algn="l" marL="690881" indent="-345440" lvl="1">
              <a:lnSpc>
                <a:spcPts val="3456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Highlight need for practical examples in encrypted DNS (DoT/DoH/DoQ) transition/interop.</a:t>
            </a:r>
          </a:p>
          <a:p>
            <a:pPr algn="l">
              <a:lnSpc>
                <a:spcPts val="3456"/>
              </a:lnSpc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8862904" y="5234130"/>
            <a:ext cx="5200209" cy="1890395"/>
            <a:chOff x="0" y="0"/>
            <a:chExt cx="8491902" cy="308700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91902" cy="3087001"/>
            </a:xfrm>
            <a:custGeom>
              <a:avLst/>
              <a:gdLst/>
              <a:ahLst/>
              <a:cxnLst/>
              <a:rect r="r" b="b" t="t" l="l"/>
              <a:pathLst>
                <a:path h="3087001" w="8491902">
                  <a:moveTo>
                    <a:pt x="0" y="0"/>
                  </a:moveTo>
                  <a:lnTo>
                    <a:pt x="8491902" y="0"/>
                  </a:lnTo>
                  <a:lnTo>
                    <a:pt x="8491902" y="3087001"/>
                  </a:lnTo>
                  <a:lnTo>
                    <a:pt x="0" y="3087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28575"/>
              <a:ext cx="8491902" cy="30584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19"/>
                </a:lnSpc>
              </a:pPr>
              <a:r>
                <a:rPr lang="en-US" sz="3999" spc="-23" b="true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New Work to Take to WG</a:t>
              </a:r>
            </a:p>
            <a:p>
              <a:pPr algn="l">
                <a:lnSpc>
                  <a:spcPts val="4319"/>
                </a:lnSpc>
              </a:pPr>
            </a:p>
            <a:p>
              <a:pPr algn="l">
                <a:lnSpc>
                  <a:spcPts val="431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515791" y="5946612"/>
            <a:ext cx="8104392" cy="3646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052" indent="-313026" lvl="1">
              <a:lnSpc>
                <a:spcPts val="3131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Prepare open datasets and dashboard templates for DNS telemetry benchmarking in the community.</a:t>
            </a:r>
          </a:p>
          <a:p>
            <a:pPr algn="l" marL="626052" indent="-313026" lvl="1">
              <a:lnSpc>
                <a:spcPts val="3131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Contribute a reference eBPF/XDP DNS load balancer implementation and CoreDNS plugin design.</a:t>
            </a:r>
          </a:p>
          <a:p>
            <a:pPr algn="l" marL="626052" indent="-313026" lvl="1">
              <a:lnSpc>
                <a:spcPts val="3131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Continue active engagement with the dnsop WG on telemetry/monitoring best practices</a:t>
            </a:r>
          </a:p>
          <a:p>
            <a:pPr algn="l">
              <a:lnSpc>
                <a:spcPts val="3131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9074" y="-603797"/>
            <a:ext cx="15773400" cy="1988345"/>
            <a:chOff x="0" y="0"/>
            <a:chExt cx="21031200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21031200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39"/>
                </a:lnSpc>
              </a:pPr>
              <a:r>
                <a:rPr lang="en-US" b="true" sz="5499" spc="-33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Output: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5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565306" y="166818"/>
            <a:ext cx="1387987" cy="1376421"/>
            <a:chOff x="0" y="0"/>
            <a:chExt cx="1850650" cy="1835228"/>
          </a:xfrm>
        </p:grpSpPr>
        <p:sp>
          <p:nvSpPr>
            <p:cNvPr name="Freeform 9" id="9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171113" y="9264146"/>
            <a:ext cx="11025447" cy="9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79074" y="825805"/>
            <a:ext cx="4384019" cy="1117484"/>
            <a:chOff x="0" y="0"/>
            <a:chExt cx="10400670" cy="26511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067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0400670">
                  <a:moveTo>
                    <a:pt x="0" y="0"/>
                  </a:moveTo>
                  <a:lnTo>
                    <a:pt x="10400670" y="0"/>
                  </a:lnTo>
                  <a:lnTo>
                    <a:pt x="1040067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10400670" cy="2613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b="true" sz="3200" spc="-19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Load Balancer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79074" y="1943289"/>
            <a:ext cx="9227114" cy="7828473"/>
          </a:xfrm>
          <a:custGeom>
            <a:avLst/>
            <a:gdLst/>
            <a:ahLst/>
            <a:cxnLst/>
            <a:rect r="r" b="b" t="t" l="l"/>
            <a:pathLst>
              <a:path h="7828473" w="9227114">
                <a:moveTo>
                  <a:pt x="0" y="0"/>
                </a:moveTo>
                <a:lnTo>
                  <a:pt x="9227114" y="0"/>
                </a:lnTo>
                <a:lnTo>
                  <a:pt x="9227114" y="7828474"/>
                </a:lnTo>
                <a:lnTo>
                  <a:pt x="0" y="782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48845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842439" y="825805"/>
            <a:ext cx="4384019" cy="1117484"/>
            <a:chOff x="0" y="0"/>
            <a:chExt cx="10400670" cy="265112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40067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0400670">
                  <a:moveTo>
                    <a:pt x="0" y="0"/>
                  </a:moveTo>
                  <a:lnTo>
                    <a:pt x="10400670" y="0"/>
                  </a:lnTo>
                  <a:lnTo>
                    <a:pt x="1040067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0400670" cy="2613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b="true" sz="3200" spc="-19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Queries Testing O/P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842439" y="1943289"/>
            <a:ext cx="8354121" cy="6956260"/>
          </a:xfrm>
          <a:custGeom>
            <a:avLst/>
            <a:gdLst/>
            <a:ahLst/>
            <a:cxnLst/>
            <a:rect r="r" b="b" t="t" l="l"/>
            <a:pathLst>
              <a:path h="6956260" w="8354121">
                <a:moveTo>
                  <a:pt x="0" y="0"/>
                </a:moveTo>
                <a:lnTo>
                  <a:pt x="8354121" y="0"/>
                </a:lnTo>
                <a:lnTo>
                  <a:pt x="8354121" y="6956260"/>
                </a:lnTo>
                <a:lnTo>
                  <a:pt x="0" y="695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46083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565306" y="166818"/>
            <a:ext cx="1387987" cy="1376421"/>
            <a:chOff x="0" y="0"/>
            <a:chExt cx="1850650" cy="1835228"/>
          </a:xfrm>
        </p:grpSpPr>
        <p:sp>
          <p:nvSpPr>
            <p:cNvPr name="Freeform 6" id="6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171113" y="9264146"/>
            <a:ext cx="11025447" cy="9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03147" y="166818"/>
            <a:ext cx="4384019" cy="1117484"/>
            <a:chOff x="0" y="0"/>
            <a:chExt cx="10400670" cy="26511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067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0400670">
                  <a:moveTo>
                    <a:pt x="0" y="0"/>
                  </a:moveTo>
                  <a:lnTo>
                    <a:pt x="10400670" y="0"/>
                  </a:lnTo>
                  <a:lnTo>
                    <a:pt x="1040067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38100"/>
              <a:ext cx="10400670" cy="2613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b="true" sz="3200" spc="-19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Grafana Output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03147" y="1162528"/>
            <a:ext cx="15103921" cy="8609235"/>
          </a:xfrm>
          <a:custGeom>
            <a:avLst/>
            <a:gdLst/>
            <a:ahLst/>
            <a:cxnLst/>
            <a:rect r="r" b="b" t="t" l="l"/>
            <a:pathLst>
              <a:path h="8609235" w="15103921">
                <a:moveTo>
                  <a:pt x="0" y="0"/>
                </a:moveTo>
                <a:lnTo>
                  <a:pt x="15103922" y="0"/>
                </a:lnTo>
                <a:lnTo>
                  <a:pt x="15103922" y="8609235"/>
                </a:lnTo>
                <a:lnTo>
                  <a:pt x="0" y="8609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547688"/>
            <a:ext cx="15773400" cy="1988345"/>
            <a:chOff x="0" y="0"/>
            <a:chExt cx="21031200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98679" y="2154675"/>
            <a:ext cx="13695980" cy="9923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4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Team members:</a:t>
            </a: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Balachandhar D(Student)</a:t>
            </a: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Buvanesh D(student)</a:t>
            </a: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Dinesh kumar A(Mentor)</a:t>
            </a: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St.Joseph’s Institute of Technology</a:t>
            </a: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Ping@St.Josephs</a:t>
            </a: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</a:p>
          <a:p>
            <a:pPr algn="l">
              <a:lnSpc>
                <a:spcPts val="593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2624702" y="7144823"/>
            <a:ext cx="415024" cy="422912"/>
            <a:chOff x="0" y="0"/>
            <a:chExt cx="553366" cy="563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3366" cy="563882"/>
            </a:xfrm>
            <a:custGeom>
              <a:avLst/>
              <a:gdLst/>
              <a:ahLst/>
              <a:cxnLst/>
              <a:rect r="r" b="b" t="t" l="l"/>
              <a:pathLst>
                <a:path h="563882" w="553366">
                  <a:moveTo>
                    <a:pt x="0" y="0"/>
                  </a:moveTo>
                  <a:lnTo>
                    <a:pt x="553366" y="0"/>
                  </a:lnTo>
                  <a:lnTo>
                    <a:pt x="553366" y="563882"/>
                  </a:lnTo>
                  <a:lnTo>
                    <a:pt x="0" y="563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553366" cy="563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60"/>
                </a:lnSpc>
              </a:pPr>
              <a:r>
                <a:rPr lang="en-US" sz="1800" spc="-10">
                  <a:solidFill>
                    <a:srgbClr val="888888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5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346192" y="390375"/>
            <a:ext cx="1387987" cy="1376421"/>
            <a:chOff x="0" y="0"/>
            <a:chExt cx="1850650" cy="1835228"/>
          </a:xfrm>
        </p:grpSpPr>
        <p:sp>
          <p:nvSpPr>
            <p:cNvPr name="Freeform 10" id="10" descr="A blue circle with white and orange letters and a symbol  Description automatically generated"/>
            <p:cNvSpPr/>
            <p:nvPr/>
          </p:nvSpPr>
          <p:spPr>
            <a:xfrm flipH="false" flipV="false" rot="0">
              <a:off x="0" y="0"/>
              <a:ext cx="1850644" cy="1835277"/>
            </a:xfrm>
            <a:custGeom>
              <a:avLst/>
              <a:gdLst/>
              <a:ahLst/>
              <a:cxnLst/>
              <a:rect r="r" b="b" t="t" l="l"/>
              <a:pathLst>
                <a:path h="1835277" w="1850644">
                  <a:moveTo>
                    <a:pt x="0" y="0"/>
                  </a:moveTo>
                  <a:lnTo>
                    <a:pt x="1850644" y="0"/>
                  </a:lnTo>
                  <a:lnTo>
                    <a:pt x="1850644" y="1835277"/>
                  </a:lnTo>
                  <a:lnTo>
                    <a:pt x="0" y="18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171113" y="9264146"/>
            <a:ext cx="11025447" cy="9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true">
                <a:solidFill>
                  <a:srgbClr val="44546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AIORI-2</a:t>
            </a:r>
          </a:p>
          <a:p>
            <a:pPr algn="r">
              <a:lnSpc>
                <a:spcPts val="4500"/>
              </a:lnSpc>
            </a:pPr>
            <a:r>
              <a:rPr lang="en-US" sz="1800" b="true">
                <a:solidFill>
                  <a:srgbClr val="4472C4"/>
                </a:solidFill>
                <a:latin typeface="Poppins Bold"/>
                <a:ea typeface="Poppins Bold"/>
                <a:cs typeface="Poppins Bold"/>
                <a:sym typeface="Poppins Bold"/>
              </a:rPr>
              <a:t>Hackathon 2025, Grand Finale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DAG4jl7LqRM</dc:identifier>
  <dcterms:modified xsi:type="dcterms:W3CDTF">2011-08-01T06:04:30Z</dcterms:modified>
  <cp:revision>1</cp:revision>
  <dc:title>AIORI Standards Hackathon Ping@St.Josephs</dc:title>
</cp:coreProperties>
</file>