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anushree0122/LEO-Satellite-Network-Topology-Latency-Optimizations/blob/main/Directory/onewebrealtimedata.py" TargetMode="External"/><Relationship Id="rId2" Type="http://schemas.openxmlformats.org/officeDocument/2006/relationships/hyperlink" Target="https://github.com/thanushree0122/LEO-Satellite-Network-Topology-Latency-Optimization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thanushree0122/LEO-Satellite-Network-Topology-Latency-Optimizations/blob/main/Directory/benchmark.py" TargetMode="External"/><Relationship Id="rId4" Type="http://schemas.openxmlformats.org/officeDocument/2006/relationships/hyperlink" Target="https://github.com/thanushree0122/LEO-Satellite-Network-Topology-Latency-Optimizations/blob/main/Directory/walker.p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rPr lang="en-US" dirty="0"/>
              <a:t>AIORI Standards</a:t>
            </a:r>
            <a:r>
              <a:rPr dirty="0"/>
              <a:t> Hackathon</a:t>
            </a:r>
            <a:br>
              <a:rPr lang="en-US" dirty="0"/>
            </a:br>
            <a:r>
              <a:rPr lang="en-IN" dirty="0"/>
              <a:t>OrbitOps </a:t>
            </a:r>
            <a:endParaRPr dirty="0"/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/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HACKATH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ON 2025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12-13 Nov</a:t>
            </a:r>
            <a:r>
              <a:rPr dirty="0"/>
              <a:t>, </a:t>
            </a:r>
            <a:r>
              <a:rPr lang="en-US" dirty="0"/>
              <a:t>2025</a:t>
            </a:r>
            <a:r>
              <a:rPr dirty="0"/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/>
          <p:cNvSpPr txBox="1">
            <a:spLocks noGrp="1"/>
          </p:cNvSpPr>
          <p:nvPr>
            <p:ph type="title"/>
          </p:nvPr>
        </p:nvSpPr>
        <p:spPr>
          <a:xfrm>
            <a:off x="277402" y="365125"/>
            <a:ext cx="11076398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Hackathon Plan</a:t>
            </a:r>
          </a:p>
        </p:txBody>
      </p:sp>
      <p:sp>
        <p:nvSpPr>
          <p:cNvPr id="14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0425" y="1596961"/>
            <a:ext cx="10764986" cy="47561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b="1" dirty="0"/>
              <a:t>Problem Focus: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dirty="0"/>
              <a:t>Simulate Low Earth Orbit (LEO) satellite constellations for optimal topology, using inter-satellite links (ISLs) to minimize end-to-end latency between ground stations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b="1" dirty="0"/>
              <a:t>Relevant Standards: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b="1" dirty="0"/>
              <a:t> </a:t>
            </a:r>
            <a:r>
              <a:rPr lang="en-US" sz="1800" dirty="0"/>
              <a:t>RFC 9717 – A Routing Architecture for Satellite Networks (core guidance on scalable, dynamic routing for large LEO constellations)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b="1" dirty="0"/>
              <a:t>Key Challenges: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dirty="0"/>
              <a:t>How do orbit count, inclination, and satellite density affect latency and coverage?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dirty="0"/>
              <a:t>What is the minimum configuration for low-latency paths?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dirty="0"/>
              <a:t>How should constellation design align with realistic ground user distribution?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b="1" dirty="0"/>
              <a:t>Solution Approach: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sz="1800" dirty="0"/>
              <a:t>Develop a simulation platform for generating and benchmarking various constellation </a:t>
            </a:r>
            <a:r>
              <a:rPr lang="en-US" sz="1800" dirty="0" err="1"/>
              <a:t>topologies.Measure</a:t>
            </a:r>
            <a:r>
              <a:rPr lang="en-US" sz="1800" dirty="0"/>
              <a:t> end-to-end latency for different plane/inclination/satellite count </a:t>
            </a:r>
            <a:r>
              <a:rPr lang="en-US" sz="1800" dirty="0" err="1"/>
              <a:t>settings.Visualize</a:t>
            </a:r>
            <a:r>
              <a:rPr lang="en-US" sz="1800" dirty="0"/>
              <a:t> satellite positions, ISLs, and shortest paths in 3D—aligned with ground station </a:t>
            </a:r>
            <a:r>
              <a:rPr lang="en-US" sz="1800" dirty="0" err="1"/>
              <a:t>locations.Analyze</a:t>
            </a:r>
            <a:r>
              <a:rPr lang="en-US" sz="1800" dirty="0"/>
              <a:t> and recommend optimal parameters for reliable, low-latency connectivity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US" sz="1800" dirty="0"/>
          </a:p>
          <a:p>
            <a:pPr marL="0" indent="0">
              <a:spcBef>
                <a:spcPts val="667"/>
              </a:spcBef>
              <a:buNone/>
              <a:defRPr sz="2400"/>
            </a:pPr>
            <a:br>
              <a:rPr sz="1800" dirty="0"/>
            </a:br>
            <a:endParaRPr sz="1800" dirty="0"/>
          </a:p>
          <a:p>
            <a:pPr marL="609585" lvl="1" indent="0">
              <a:spcBef>
                <a:spcPts val="667"/>
              </a:spcBef>
              <a:buNone/>
              <a:defRPr sz="2400"/>
            </a:pPr>
            <a:endParaRPr lang="en-US" sz="1800" dirty="0"/>
          </a:p>
        </p:txBody>
      </p:sp>
      <p:sp>
        <p:nvSpPr>
          <p:cNvPr id="145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2</a:t>
            </a:fld>
            <a:endParaRPr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6D8D675-DCF9-66E4-29B9-A7E6846D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520FF-5214-4A2A-0290-7A09D820252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xfrm>
            <a:off x="210047" y="10273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got done</a:t>
            </a:r>
          </a:p>
        </p:txBody>
      </p:sp>
      <p:sp>
        <p:nvSpPr>
          <p:cNvPr id="14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27937" y="1162879"/>
            <a:ext cx="10587255" cy="4756151"/>
          </a:xfrm>
          <a:prstGeom prst="rect">
            <a:avLst/>
          </a:prstGeom>
        </p:spPr>
        <p:txBody>
          <a:bodyPr/>
          <a:lstStyle/>
          <a:p>
            <a:pPr marL="252242" indent="-252242">
              <a:spcBef>
                <a:spcPts val="667"/>
              </a:spcBef>
              <a:buFontTx/>
              <a:defRPr sz="2400"/>
            </a:pPr>
            <a:r>
              <a:rPr dirty="0"/>
              <a:t>What you achieved? </a:t>
            </a:r>
            <a:endParaRPr lang="en-US" dirty="0"/>
          </a:p>
          <a:p>
            <a:pPr marL="252242" indent="-252242">
              <a:spcBef>
                <a:spcPts val="667"/>
              </a:spcBef>
              <a:buFontTx/>
              <a:defRPr sz="2400"/>
            </a:pPr>
            <a:endParaRPr lang="en-US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</p:txBody>
      </p:sp>
      <p:sp>
        <p:nvSpPr>
          <p:cNvPr id="145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3</a:t>
            </a:fld>
            <a:endParaRPr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B6C2FD-C1E9-BA7F-48CC-CC42639B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93071"/>
              </p:ext>
            </p:extLst>
          </p:nvPr>
        </p:nvGraphicFramePr>
        <p:xfrm>
          <a:off x="657547" y="1834183"/>
          <a:ext cx="11239921" cy="4351336"/>
        </p:xfrm>
        <a:graphic>
          <a:graphicData uri="http://schemas.openxmlformats.org/drawingml/2006/table">
            <a:tbl>
              <a:tblPr/>
              <a:tblGrid>
                <a:gridCol w="1021811">
                  <a:extLst>
                    <a:ext uri="{9D8B030D-6E8A-4147-A177-3AD203B41FA5}">
                      <a16:colId xmlns:a16="http://schemas.microsoft.com/office/drawing/2014/main" val="3589752049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220716005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2689245867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1749919690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2882219966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3462322388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3719326488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4222667226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2970716504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4084043542"/>
                    </a:ext>
                  </a:extLst>
                </a:gridCol>
                <a:gridCol w="1021811">
                  <a:extLst>
                    <a:ext uri="{9D8B030D-6E8A-4147-A177-3AD203B41FA5}">
                      <a16:colId xmlns:a16="http://schemas.microsoft.com/office/drawing/2014/main" val="598927195"/>
                    </a:ext>
                  </a:extLst>
                </a:gridCol>
              </a:tblGrid>
              <a:tr h="494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Case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Source/Type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GS1 (lat, lon)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GS2 (lat, lon)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Planes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Sats/Plane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Inclination (deg)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Total Sats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Latency (ms)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Path Hops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289984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Real-time OneWeb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Official Network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63.5888, 154.4931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-22.9068, -43.1728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87.9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68.41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10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51786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Walker Simulation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Model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63.5888, 154.4931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-22.9068, -43.1728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24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27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79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62.46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375562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Real-time OneWeb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Official Network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67.5888, 14.4931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-25.9068, -4.1729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87.9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51.20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43381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Walker Simulation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Model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67.5888, 14.4931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-25.9068, -4.1729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24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27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80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42.46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7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80657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3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Real-time OneWeb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Official Network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87.258963, -9.369852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58.2698, 5.26985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87.9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23.14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047398"/>
                  </a:ext>
                </a:extLst>
              </a:tr>
              <a:tr h="642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Trial 3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Walker Simulation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Model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87.258963, -9.369852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58.2698, 5.26985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12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54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76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648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/>
                        <a:t>10.69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000" dirty="0"/>
                        <a:t>4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495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DA1B0-9BC7-D217-0795-50C242A096D8}"/>
              </a:ext>
            </a:extLst>
          </p:cNvPr>
          <p:cNvSpPr txBox="1"/>
          <p:nvPr/>
        </p:nvSpPr>
        <p:spPr>
          <a:xfrm>
            <a:off x="421240" y="2804845"/>
            <a:ext cx="11599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GitHub Links :</a:t>
            </a:r>
          </a:p>
          <a:p>
            <a:endParaRPr lang="en-US" b="1" dirty="0"/>
          </a:p>
          <a:p>
            <a:r>
              <a:rPr lang="en-US" dirty="0">
                <a:hlinkClick r:id="rId2"/>
              </a:rPr>
              <a:t>https://github.com/thanushree0122/LEO-Satellite-Network-Topology-Latency-Optimizations</a:t>
            </a:r>
            <a:endParaRPr lang="en-US" dirty="0"/>
          </a:p>
          <a:p>
            <a:endParaRPr lang="en-US" dirty="0"/>
          </a:p>
          <a:p>
            <a:r>
              <a:rPr lang="en-IN" dirty="0">
                <a:hlinkClick r:id="rId3"/>
              </a:rPr>
              <a:t>https://github.com/thanushree0122/LEO-Satellite-Network-Topology-Latency-Optimizations/blob/main/Directory/onewebrealtimedata.py</a:t>
            </a:r>
            <a:endParaRPr lang="en-IN" dirty="0"/>
          </a:p>
          <a:p>
            <a:endParaRPr lang="en-IN" dirty="0"/>
          </a:p>
          <a:p>
            <a:r>
              <a:rPr lang="en-IN" dirty="0">
                <a:hlinkClick r:id="rId4"/>
              </a:rPr>
              <a:t>https://github.com/thanushree0122/LEO-Satellite-Network-Topology-Latency-Optimizations/blob/main/Directory/walker.py</a:t>
            </a:r>
            <a:endParaRPr lang="en-IN" dirty="0"/>
          </a:p>
          <a:p>
            <a:endParaRPr lang="en-IN" dirty="0"/>
          </a:p>
          <a:p>
            <a:r>
              <a:rPr lang="en-IN" dirty="0">
                <a:hlinkClick r:id="rId5"/>
              </a:rPr>
              <a:t>https://github.com/thanushree0122/LEO-Satellite-Network-Topology-Latency-Optimizations/blob/main/Directory/benchmark.py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289D6-3A99-F552-F26F-41F7F9086E07}"/>
              </a:ext>
            </a:extLst>
          </p:cNvPr>
          <p:cNvSpPr txBox="1"/>
          <p:nvPr/>
        </p:nvSpPr>
        <p:spPr>
          <a:xfrm>
            <a:off x="328773" y="739739"/>
            <a:ext cx="8743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New ideas:</a:t>
            </a:r>
          </a:p>
          <a:p>
            <a:r>
              <a:rPr lang="en-US" dirty="0"/>
              <a:t>Sweeping inclination/plane parameter space with performance visualization provides actionable insights for constellation planners and network architects.</a:t>
            </a:r>
          </a:p>
          <a:p>
            <a:r>
              <a:rPr lang="en-IN" b="1" dirty="0"/>
              <a:t>New design/architecture:</a:t>
            </a:r>
          </a:p>
          <a:p>
            <a:r>
              <a:rPr lang="en-US" dirty="0"/>
              <a:t>Dynamic simulation with live ground station input, automated nearest-satellite selection, realistic ISL constraints, and integration with geospatial visualization using </a:t>
            </a:r>
            <a:r>
              <a:rPr lang="en-US" dirty="0" err="1"/>
              <a:t>Plotly</a:t>
            </a:r>
            <a:r>
              <a:rPr lang="en-US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256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1"/>
          <p:cNvSpPr txBox="1">
            <a:spLocks noGrp="1"/>
          </p:cNvSpPr>
          <p:nvPr>
            <p:ph type="title"/>
          </p:nvPr>
        </p:nvSpPr>
        <p:spPr>
          <a:xfrm>
            <a:off x="66923" y="14248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we learned</a:t>
            </a:r>
          </a:p>
        </p:txBody>
      </p:sp>
      <p:sp>
        <p:nvSpPr>
          <p:cNvPr id="146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59597" y="1463040"/>
            <a:ext cx="11239928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377" lvl="1" indent="-304792">
              <a:spcBef>
                <a:spcPts val="1733"/>
              </a:spcBef>
              <a:buFontTx/>
              <a:buChar char="•"/>
              <a:defRPr sz="2400"/>
            </a:pPr>
            <a:r>
              <a:rPr lang="en-US" sz="1800" dirty="0"/>
              <a:t>From this hackathon, we learned that </a:t>
            </a:r>
            <a:r>
              <a:rPr lang="en-US" sz="1800" b="1" dirty="0"/>
              <a:t>topology flexibility</a:t>
            </a:r>
            <a:r>
              <a:rPr lang="en-US" sz="1800" dirty="0"/>
              <a:t>—including the number of planes, inclination, and satellite density plays a major role in determining LEO network performance, as small adjustments can significantly reduce latency and improve connectivity.</a:t>
            </a:r>
          </a:p>
          <a:p>
            <a:pPr marL="609585" lvl="1" indent="0">
              <a:spcBef>
                <a:spcPts val="1733"/>
              </a:spcBef>
              <a:buNone/>
              <a:defRPr sz="2400"/>
            </a:pPr>
            <a:r>
              <a:rPr sz="1800" b="1" dirty="0"/>
              <a:t>Issues with existing drafts/RFCs</a:t>
            </a:r>
            <a:endParaRPr lang="en-US" sz="1800" b="1" dirty="0"/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Many existing drafts assume static or simplified satellite topologies, which does not reflect real LEO dynamics.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Real LEO networks require adaptive, performance-driven simulation models to accurately evaluate routing behavior.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RFC 9717 lacks detailed guidance on key practical aspects such as: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ISL reliability and link stability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Variations in ISL availability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Ground-satellite handover behavior</a:t>
            </a:r>
          </a:p>
          <a:p>
            <a:pPr marL="914377" lvl="1" indent="-304792" fontAlgn="base">
              <a:spcBef>
                <a:spcPts val="1733"/>
              </a:spcBef>
              <a:spcAft>
                <a:spcPct val="0"/>
              </a:spcAft>
              <a:buFontTx/>
              <a:buChar char="•"/>
              <a:defRPr sz="2400"/>
            </a:pPr>
            <a:r>
              <a:rPr lang="en-US" altLang="en-US" sz="1800" dirty="0"/>
              <a:t>There is a need for more concrete simulation methods, benchmarking frameworks, and clear performance criteria.</a:t>
            </a:r>
          </a:p>
          <a:p>
            <a:pPr marL="609585" lvl="1" indent="0">
              <a:spcBef>
                <a:spcPts val="1733"/>
              </a:spcBef>
              <a:buNone/>
              <a:defRPr sz="2400"/>
            </a:pPr>
            <a:endParaRPr sz="1800" dirty="0"/>
          </a:p>
        </p:txBody>
      </p:sp>
      <p:sp>
        <p:nvSpPr>
          <p:cNvPr id="14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5</a:t>
            </a:fld>
            <a:endParaRPr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EFA669-A9F3-6746-FAFA-D580F82F2EA6}"/>
              </a:ext>
            </a:extLst>
          </p:cNvPr>
          <p:cNvSpPr txBox="1"/>
          <p:nvPr/>
        </p:nvSpPr>
        <p:spPr>
          <a:xfrm>
            <a:off x="287676" y="863029"/>
            <a:ext cx="11260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Implementation guidance </a:t>
            </a:r>
          </a:p>
          <a:p>
            <a:r>
              <a:rPr lang="en-US" b="1" dirty="0"/>
              <a:t>Adjusting constellation parameters such as inclination and the number of orbital planes</a:t>
            </a:r>
            <a:r>
              <a:rPr lang="en-US" dirty="0"/>
              <a:t> provides clearer insights into how topology choices influence latency and overall network performance</a:t>
            </a:r>
          </a:p>
          <a:p>
            <a:endParaRPr lang="en-US" dirty="0"/>
          </a:p>
          <a:p>
            <a:r>
              <a:rPr lang="en-US" b="1" dirty="0"/>
              <a:t>New feedback to WG </a:t>
            </a:r>
          </a:p>
          <a:p>
            <a:r>
              <a:rPr lang="en-US" dirty="0"/>
              <a:t>Evaluating how changes in constellation parameters (such as inclination and plane count) affect latency provides valuable insights that can support more effective LEO network design.</a:t>
            </a:r>
          </a:p>
          <a:p>
            <a:r>
              <a:rPr lang="en-US" dirty="0"/>
              <a:t>Incorporating parameter-based analysis into future discussions can help improve understanding of real-world performance behavior in dynamic satellite networks.</a:t>
            </a:r>
          </a:p>
          <a:p>
            <a:endParaRPr lang="en-US" dirty="0"/>
          </a:p>
          <a:p>
            <a:r>
              <a:rPr lang="en-US" b="1" dirty="0"/>
              <a:t>New Work to Take to the WG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8FF2CC-0C1B-9642-2221-F9BC0235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4059166"/>
            <a:ext cx="119145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recommended that the Working Group consider incorporating simulation-based analyses for evaluating LEO network behavior in future discussions.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Introducing structured parameter variation methods—such as adjustments to inclination and orbital plane count—may provide clearer insights into the performance impact of different constellation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30319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Wrap Up</a:t>
            </a:r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1600201"/>
            <a:ext cx="5802485" cy="47561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dirty="0"/>
              <a:t>Team: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dirty="0" err="1"/>
              <a:t>OrbitOps</a:t>
            </a:r>
            <a:endParaRPr lang="en-US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US" dirty="0"/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dirty="0"/>
              <a:t>College: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US" dirty="0"/>
              <a:t> KS School Of Engineering Management 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US" dirty="0"/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dirty="0"/>
              <a:t>Team members: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/>
              <a:t>Dr. </a:t>
            </a:r>
            <a:r>
              <a:rPr lang="en-US" dirty="0" err="1"/>
              <a:t>Renuka.V</a:t>
            </a:r>
            <a:r>
              <a:rPr lang="en-US" dirty="0"/>
              <a:t> .Tali (Mentor)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/>
              <a:t>Mahesh N </a:t>
            </a:r>
          </a:p>
          <a:p>
            <a:pPr marL="0" indent="0">
              <a:spcBef>
                <a:spcPts val="667"/>
              </a:spcBef>
              <a:buNone/>
              <a:defRPr sz="2200"/>
            </a:pPr>
            <a:r>
              <a:rPr lang="en-US" dirty="0" err="1"/>
              <a:t>Thanushree</a:t>
            </a:r>
            <a:r>
              <a:rPr lang="en-US" dirty="0"/>
              <a:t> N </a:t>
            </a: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1800"/>
            </a:pPr>
            <a:endParaRPr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dirty="0"/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en-IN" smtClean="0"/>
              <a:pPr/>
              <a:t>7</a:t>
            </a:fld>
            <a:endParaRPr/>
          </a:p>
        </p:txBody>
      </p:sp>
      <p:sp>
        <p:nvSpPr>
          <p:cNvPr id="1467" name="Content Placeholder 2"/>
          <p:cNvSpPr txBox="1"/>
          <p:nvPr/>
        </p:nvSpPr>
        <p:spPr>
          <a:xfrm>
            <a:off x="6692305" y="1549401"/>
            <a:ext cx="5273913" cy="479001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rm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  <a:p>
            <a:pPr>
              <a:lnSpc>
                <a:spcPct val="90000"/>
              </a:lnSpc>
              <a:spcBef>
                <a:spcPts val="667"/>
              </a:spcBef>
              <a:defRPr sz="2400"/>
            </a:pPr>
            <a:endParaRPr sz="3200" dirty="0"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438A8-D25B-9EE4-8046-846A72E5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9" y="1684962"/>
            <a:ext cx="4828854" cy="4474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762</Words>
  <Application>Microsoft Office PowerPoint</Application>
  <PresentationFormat>Widescreen</PresentationFormat>
  <Paragraphs>158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 Theme</vt:lpstr>
      <vt:lpstr>AIORI Standards Hackathon OrbitOps </vt:lpstr>
      <vt:lpstr>Hackathon Plan</vt:lpstr>
      <vt:lpstr>What got done</vt:lpstr>
      <vt:lpstr>PowerPoint Presentation</vt:lpstr>
      <vt:lpstr>What we learned</vt:lpstr>
      <vt:lpstr>PowerPoint Presentation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THANUSHREE N</cp:lastModifiedBy>
  <cp:revision>10</cp:revision>
  <dcterms:created xsi:type="dcterms:W3CDTF">2024-12-09T14:39:07Z</dcterms:created>
  <dcterms:modified xsi:type="dcterms:W3CDTF">2025-11-13T10:21:37Z</dcterms:modified>
</cp:coreProperties>
</file>