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3" r:id="rId6"/>
    <p:sldId id="264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0B78-071D-1BDA-E01F-E9D9E8074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E1C799-75C0-65A5-C8B1-542C780E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39AFA9-D00B-3708-8CBD-3C456E6E1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43C18-1866-23F2-1784-7D881A69D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854F7-78E7-81CE-9509-D96F947D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43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98D93-723A-D132-D784-B3C3F0C0A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CFDC7E-38E5-71E8-F8BB-AE520C724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E3D44-88BC-CD33-6E72-9CA1AF73A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D6A66-51A6-5C70-4080-038FA5F9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0AB94-5912-8283-90BA-237E631D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8514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2E3D1-2D01-643B-DB76-95DFA80C56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6DEE8-7EFC-1FE5-2FE9-6EB52BA8B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34A0C-926D-860C-A1AE-18FE5C12E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E1075-A00D-903A-964F-A7D8E2033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8F8C9-64A9-9F7A-BBE0-095B079A6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890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49A1F-5D1C-0BDA-EB4B-40573E8C1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5FFA7-3696-2B29-7197-F218B7D18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1182A-03A8-F0B0-525F-E2E856124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5B6E9-9E6F-A6BF-1197-03A87AB1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296B1-BCF5-0830-A865-B26558DD5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2998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2C14B-5B06-1218-7667-6EDD8E489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CDDEE-366C-C295-F8CA-A6A97CF8D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09555-1C6C-6E2C-7B2E-0972FB08E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1F632-D129-17D8-910B-B9C72BA6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46B1C-25CA-4796-471C-A02A7034C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211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8CA41-0F39-BBC7-4A18-7393247B0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CBE7-2EA8-FF85-9607-DDA749BA34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E89FC2-B6EA-BB91-BC83-F123B64F8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C6DA0A-DBB0-72BF-A4F4-7409FFC88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EE386-2B72-3E32-FDDF-85424E9DC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2A4CA-E724-3D1E-4B3B-828EBCE0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8343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631D0-4956-7F4E-27E7-82114CC15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2508BC-0417-93A6-1767-7C65626DF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8710DF-5837-8E90-9936-FC2E388A7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7BAEB-9BD4-7E30-3359-FFF99DE320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E72330-5251-5FF0-E2D4-EF9EA0599C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CC0583-A16D-3A90-AF12-95A5E12EC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9A231-BCEA-EE5C-92BF-B306681B8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85EFC3-3ECA-1D5F-7DFF-0768BB7BA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5951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6B782-5EF3-A5DF-EDDC-5EB1A723C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A5A533-4485-1BC6-BE04-3622CAE38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586615-C759-A34B-B9D2-75DC20138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625A46-6025-BDE7-A1D8-5F429F93F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118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1E83F1-D487-B778-82C6-502FBD65C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DEC954-1460-57B7-A27D-143494B83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1ACA71-0CC9-1E64-6389-9F6392501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265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5729A-DC2C-79D4-BFCC-9235124FA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E5748-DEDD-0206-938E-41D82BDF8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3F3833-5DA8-C0C8-8219-E8CEFA0C8A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12AD36-319A-FA29-4CD9-C832D1F58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76747-ECB2-234F-7958-40ABDBC24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DDD8A-1E6C-F24B-C23B-2B0C7F697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9942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7E633-7F07-B97C-5669-BF49CB695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5A0BAE-FBBE-47C9-9C0F-9CDE3BE655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D1BFA2-DBB5-EB2A-100C-5505B5E019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E8E6EC-5C74-121B-9504-228A80B01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526395-CAB7-6955-8B8E-B975FDAAA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E0653D-D53F-2F7F-1D23-46D7D5510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13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60A6F3-FF8B-7239-48A7-E09D19B7B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BFD68-545A-CC6F-D96F-DC17672E4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DF07E-DA6A-8624-3232-E58C4A595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26D1A-779C-40B8-9E6A-DE8F4E58706F}" type="datetimeFigureOut">
              <a:rPr lang="en-IN" smtClean="0"/>
              <a:t>13-11-2025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8938E-52B7-FCD4-4618-5F5E3A5D7D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3089A-FEDA-1B54-E114-EE23702BA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8B7BB-8307-47FE-85E3-F9E9C1F3B56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907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ithub.com/Starc6254/DNinjaS-Website-Health-Monitoring--AIORI-2-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kedin.com/in/bhagyashri-thorat-44725115" TargetMode="External"/><Relationship Id="rId7" Type="http://schemas.openxmlformats.org/officeDocument/2006/relationships/image" Target="../media/image6.jpeg"/><Relationship Id="rId2" Type="http://schemas.openxmlformats.org/officeDocument/2006/relationships/hyperlink" Target="https://github.com/Starc6254/DNinjaS-Website-Health-Monitoring--AIORI-2-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://www.linkedin.com/in/ayushh133a278" TargetMode="External"/><Relationship Id="rId4" Type="http://schemas.openxmlformats.org/officeDocument/2006/relationships/hyperlink" Target="http://www.linkedin.com/in/sarthak-dhamale-04845735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8" name="Title 1"/>
          <p:cNvSpPr txBox="1">
            <a:spLocks noGrp="1"/>
          </p:cNvSpPr>
          <p:nvPr>
            <p:ph type="ctrTitle"/>
          </p:nvPr>
        </p:nvSpPr>
        <p:spPr>
          <a:xfrm>
            <a:off x="484961" y="621112"/>
            <a:ext cx="10551056" cy="3356237"/>
          </a:xfrm>
          <a:prstGeom prst="rect">
            <a:avLst/>
          </a:prstGeom>
        </p:spPr>
        <p:txBody>
          <a:bodyPr/>
          <a:lstStyle/>
          <a:p>
            <a:pPr>
              <a:defRPr sz="3900"/>
            </a:pPr>
            <a:r>
              <a:rPr lang="en-US" dirty="0"/>
              <a:t>AIORI Standards</a:t>
            </a:r>
            <a:r>
              <a:rPr dirty="0"/>
              <a:t> Hackathon</a:t>
            </a:r>
          </a:p>
          <a:p>
            <a:pPr>
              <a:defRPr sz="3900"/>
            </a:pPr>
            <a:r>
              <a:rPr lang="en-IN" dirty="0"/>
              <a:t>DNinjaS</a:t>
            </a:r>
            <a:endParaRPr dirty="0"/>
          </a:p>
        </p:txBody>
      </p:sp>
      <p:sp>
        <p:nvSpPr>
          <p:cNvPr id="1449" name="Subtitle 2"/>
          <p:cNvSpPr txBox="1">
            <a:spLocks noGrp="1"/>
          </p:cNvSpPr>
          <p:nvPr>
            <p:ph type="subTitle" sz="quarter" idx="1"/>
          </p:nvPr>
        </p:nvSpPr>
        <p:spPr>
          <a:xfrm>
            <a:off x="2602421" y="4280338"/>
            <a:ext cx="6316135" cy="224785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 sz="2400"/>
            </a:pPr>
            <a:r>
              <a:rPr lang="en-US" b="1" dirty="0"/>
              <a:t>AIORI-2</a:t>
            </a:r>
          </a:p>
          <a:p>
            <a:pPr>
              <a:lnSpc>
                <a:spcPct val="90000"/>
              </a:lnSpc>
              <a:defRPr sz="2400"/>
            </a:pPr>
            <a:r>
              <a:rPr lang="en-US" dirty="0"/>
              <a:t>HACKATHON 2025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GRAND FINALE</a:t>
            </a:r>
          </a:p>
          <a:p>
            <a:pPr>
              <a:lnSpc>
                <a:spcPct val="90000"/>
              </a:lnSpc>
              <a:defRPr sz="2400"/>
            </a:pPr>
            <a:r>
              <a:rPr lang="en-US" dirty="0"/>
              <a:t>12-13 Nov</a:t>
            </a:r>
            <a:r>
              <a:rPr dirty="0"/>
              <a:t>, </a:t>
            </a:r>
            <a:r>
              <a:rPr lang="en-US" dirty="0"/>
              <a:t>2025</a:t>
            </a:r>
            <a:r>
              <a:rPr dirty="0"/>
              <a:t> </a:t>
            </a:r>
          </a:p>
        </p:txBody>
      </p:sp>
      <p:pic>
        <p:nvPicPr>
          <p:cNvPr id="3" name="Picture 2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FBC2F77F-987D-E576-4FA6-71F08E98E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782" y="472180"/>
            <a:ext cx="2146351" cy="21284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" name="Title 1"/>
          <p:cNvSpPr txBox="1">
            <a:spLocks noGrp="1"/>
          </p:cNvSpPr>
          <p:nvPr>
            <p:ph type="title"/>
          </p:nvPr>
        </p:nvSpPr>
        <p:spPr>
          <a:xfrm>
            <a:off x="381861" y="180354"/>
            <a:ext cx="10515600" cy="997510"/>
          </a:xfrm>
          <a:prstGeom prst="rect">
            <a:avLst/>
          </a:prstGeom>
        </p:spPr>
        <p:txBody>
          <a:bodyPr/>
          <a:lstStyle/>
          <a:p>
            <a:r>
              <a:rPr dirty="0"/>
              <a:t>Hackathon Plan</a:t>
            </a:r>
          </a:p>
        </p:txBody>
      </p:sp>
      <p:sp>
        <p:nvSpPr>
          <p:cNvPr id="1453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27681" y="1160492"/>
            <a:ext cx="10423961" cy="551715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04792" indent="-304792">
              <a:spcBef>
                <a:spcPts val="667"/>
              </a:spcBef>
              <a:buFontTx/>
              <a:defRPr sz="2400"/>
            </a:pPr>
            <a:r>
              <a:rPr lang="en-US" dirty="0"/>
              <a:t>Problem Statement 12: Website Health Monitor with Multi Channel Alerts</a:t>
            </a:r>
            <a:br>
              <a:rPr dirty="0"/>
            </a:br>
            <a:endParaRPr dirty="0"/>
          </a:p>
          <a:p>
            <a:pPr marL="914377" lvl="1" indent="-304792">
              <a:spcBef>
                <a:spcPts val="667"/>
              </a:spcBef>
              <a:buFontTx/>
              <a:buChar char="•"/>
              <a:defRPr sz="2400"/>
            </a:pPr>
            <a:r>
              <a:rPr lang="en-IN" dirty="0"/>
              <a:t>RFCs involved: HTTP Semantics 9110/9112, JSON RFC 8259.</a:t>
            </a:r>
            <a:endParaRPr dirty="0"/>
          </a:p>
          <a:p>
            <a:pPr marL="914377" lvl="1" indent="-304792">
              <a:spcBef>
                <a:spcPts val="667"/>
              </a:spcBef>
              <a:buFontTx/>
              <a:buChar char="•"/>
              <a:defRPr sz="2400"/>
            </a:pPr>
            <a:r>
              <a:rPr lang="en-IN" dirty="0"/>
              <a:t>Problems Involved: </a:t>
            </a:r>
          </a:p>
          <a:p>
            <a:pPr marL="1371577" lvl="2" indent="-304792">
              <a:spcBef>
                <a:spcPts val="667"/>
              </a:spcBef>
              <a:buFontTx/>
              <a:buChar char="•"/>
              <a:defRPr sz="2400"/>
            </a:pPr>
            <a:r>
              <a:rPr lang="en-US" dirty="0"/>
              <a:t>Websites can suddenly go down due to server or network failures.</a:t>
            </a:r>
          </a:p>
          <a:p>
            <a:pPr marL="1371577" lvl="2" indent="-304792">
              <a:spcBef>
                <a:spcPts val="667"/>
              </a:spcBef>
              <a:buFontTx/>
              <a:buChar char="•"/>
              <a:defRPr sz="2400"/>
            </a:pPr>
            <a:r>
              <a:rPr lang="en-US" dirty="0"/>
              <a:t>There’s no real-time way to see when a site is slow or offline.</a:t>
            </a:r>
          </a:p>
          <a:p>
            <a:pPr marL="1371577" lvl="2" indent="-304792">
              <a:spcBef>
                <a:spcPts val="667"/>
              </a:spcBef>
              <a:buFontTx/>
              <a:buChar char="•"/>
              <a:defRPr sz="2400"/>
            </a:pPr>
            <a:r>
              <a:rPr lang="en-US" dirty="0"/>
              <a:t>Users don’t get quick recovery or downtime alerts.</a:t>
            </a:r>
          </a:p>
          <a:p>
            <a:pPr marL="1371577" lvl="2" indent="-304792">
              <a:spcBef>
                <a:spcPts val="667"/>
              </a:spcBef>
              <a:buFontTx/>
              <a:buChar char="•"/>
              <a:defRPr sz="2400"/>
            </a:pPr>
            <a:endParaRPr dirty="0"/>
          </a:p>
          <a:p>
            <a:pPr marL="304792" indent="-304792">
              <a:spcBef>
                <a:spcPts val="667"/>
              </a:spcBef>
              <a:buFontTx/>
              <a:defRPr sz="2400"/>
            </a:pPr>
            <a:r>
              <a:rPr lang="en-IN" dirty="0"/>
              <a:t>Planned Solution:</a:t>
            </a:r>
          </a:p>
          <a:p>
            <a:pPr marL="761992" lvl="1" indent="-304792">
              <a:spcBef>
                <a:spcPts val="667"/>
              </a:spcBef>
              <a:buFontTx/>
              <a:defRPr sz="2400"/>
            </a:pPr>
            <a:r>
              <a:rPr lang="en-US" dirty="0"/>
              <a:t>Use Celery to automatically check website status every few seconds.</a:t>
            </a:r>
          </a:p>
          <a:p>
            <a:pPr marL="761992" lvl="1" indent="-304792">
              <a:spcBef>
                <a:spcPts val="667"/>
              </a:spcBef>
              <a:buFontTx/>
              <a:defRPr sz="2400"/>
            </a:pPr>
            <a:r>
              <a:rPr lang="en-US" dirty="0"/>
              <a:t>Show live uptime and response graphs on a dashboard using AJAX and Chart.js.</a:t>
            </a:r>
          </a:p>
          <a:p>
            <a:pPr marL="761992" lvl="1" indent="-304792">
              <a:spcBef>
                <a:spcPts val="667"/>
              </a:spcBef>
              <a:buFontTx/>
              <a:defRPr sz="2400"/>
            </a:pPr>
            <a:r>
              <a:rPr lang="en-US" dirty="0"/>
              <a:t>Send instant in-app (and later email/SMS) notifications for downtime and recovery.</a:t>
            </a:r>
            <a:endParaRPr dirty="0"/>
          </a:p>
        </p:txBody>
      </p:sp>
      <p:sp>
        <p:nvSpPr>
          <p:cNvPr id="1454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2</a:t>
            </a:fld>
            <a:endParaRPr/>
          </a:p>
        </p:txBody>
      </p:sp>
      <p:pic>
        <p:nvPicPr>
          <p:cNvPr id="11" name="Picture 10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06D8D675-DCF9-66E4-29B9-A7E6846D40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D8520FF-5214-4A2A-0290-7A09D8202522}"/>
              </a:ext>
            </a:extLst>
          </p:cNvPr>
          <p:cNvSpPr txBox="1"/>
          <p:nvPr/>
        </p:nvSpPr>
        <p:spPr>
          <a:xfrm>
            <a:off x="4719782" y="6171017"/>
            <a:ext cx="7472218" cy="686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Title 1"/>
          <p:cNvSpPr txBox="1">
            <a:spLocks noGrp="1"/>
          </p:cNvSpPr>
          <p:nvPr>
            <p:ph type="title"/>
          </p:nvPr>
        </p:nvSpPr>
        <p:spPr>
          <a:xfrm>
            <a:off x="369214" y="356160"/>
            <a:ext cx="10515600" cy="821704"/>
          </a:xfrm>
          <a:prstGeom prst="rect">
            <a:avLst/>
          </a:prstGeom>
        </p:spPr>
        <p:txBody>
          <a:bodyPr/>
          <a:lstStyle/>
          <a:p>
            <a:r>
              <a:rPr dirty="0"/>
              <a:t>What got done</a:t>
            </a:r>
            <a:r>
              <a:rPr lang="en-IN" dirty="0"/>
              <a:t>?</a:t>
            </a:r>
            <a:endParaRPr dirty="0"/>
          </a:p>
        </p:txBody>
      </p:sp>
      <p:sp>
        <p:nvSpPr>
          <p:cNvPr id="1457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555810" y="1288369"/>
            <a:ext cx="10587255" cy="4756151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252242" indent="-252242">
              <a:spcBef>
                <a:spcPts val="667"/>
              </a:spcBef>
              <a:buFontTx/>
              <a:defRPr sz="2400"/>
            </a:pPr>
            <a:r>
              <a:rPr lang="en-IN" sz="2600" dirty="0"/>
              <a:t>What was achieved?</a:t>
            </a:r>
            <a:endParaRPr sz="2600" dirty="0"/>
          </a:p>
          <a:p>
            <a:pPr marL="861826" lvl="1" indent="-252242">
              <a:spcBef>
                <a:spcPts val="2000"/>
              </a:spcBef>
              <a:buFontTx/>
              <a:buChar char="•"/>
              <a:defRPr sz="2400"/>
            </a:pPr>
            <a:r>
              <a:rPr lang="en-IN" dirty="0"/>
              <a:t>Built a Django based website monitoring system that pings target URLs for set intervals of 30 sec</a:t>
            </a:r>
          </a:p>
          <a:p>
            <a:pPr marL="861826" lvl="1" indent="-252242">
              <a:spcBef>
                <a:spcPts val="2000"/>
              </a:spcBef>
              <a:buFontTx/>
              <a:buChar char="•"/>
              <a:defRPr sz="2400"/>
            </a:pPr>
            <a:r>
              <a:rPr lang="en-IN" dirty="0"/>
              <a:t>Enabled real time monitoring of URLs, representing results on the dashboard in the form of live graphs through chart.js and AJAX polling.</a:t>
            </a:r>
          </a:p>
          <a:p>
            <a:pPr marL="861826" lvl="1" indent="-252242">
              <a:spcBef>
                <a:spcPts val="2000"/>
              </a:spcBef>
              <a:buFontTx/>
              <a:buChar char="•"/>
              <a:defRPr sz="2400"/>
            </a:pPr>
            <a:r>
              <a:rPr lang="en-IN" dirty="0"/>
              <a:t>Implemented In-app notifications so that users get notified about the downtime of target URL</a:t>
            </a:r>
          </a:p>
          <a:p>
            <a:pPr marL="861826" lvl="1" indent="-252242">
              <a:spcBef>
                <a:spcPts val="2000"/>
              </a:spcBef>
              <a:buFontTx/>
              <a:buChar char="•"/>
              <a:defRPr sz="2400"/>
            </a:pPr>
            <a:r>
              <a:rPr lang="en-IN" dirty="0"/>
              <a:t>Design/Architecture: </a:t>
            </a:r>
          </a:p>
          <a:p>
            <a:pPr marL="1319026" lvl="2" indent="-252242">
              <a:spcBef>
                <a:spcPts val="2000"/>
              </a:spcBef>
              <a:buFontTx/>
              <a:buChar char="•"/>
              <a:defRPr sz="2400"/>
            </a:pPr>
            <a:r>
              <a:rPr lang="en-US" dirty="0"/>
              <a:t>We built the system in a modular way — the backend (Celery) handles all background checks, while the frontend (AJAX and Chart.js) shows live updates and graphs smoothly.</a:t>
            </a:r>
          </a:p>
          <a:p>
            <a:pPr marL="1319026" lvl="2" indent="-252242">
              <a:spcBef>
                <a:spcPts val="2000"/>
              </a:spcBef>
              <a:buFontTx/>
              <a:buChar char="•"/>
              <a:defRPr sz="2400"/>
            </a:pPr>
            <a:r>
              <a:rPr lang="en-US" dirty="0"/>
              <a:t>Our monitoring runs continuously in the background using Celery Beat, allowing multiple websites to be checked at the same time without slowing down the system.</a:t>
            </a:r>
            <a:endParaRPr dirty="0"/>
          </a:p>
        </p:txBody>
      </p:sp>
      <p:sp>
        <p:nvSpPr>
          <p:cNvPr id="1458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3</a:t>
            </a:fld>
            <a:endParaRPr/>
          </a:p>
        </p:txBody>
      </p:sp>
      <p:pic>
        <p:nvPicPr>
          <p:cNvPr id="7" name="Picture 6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F11FB2BE-B1EB-3DDD-1255-37F44ECA15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BE4A23-2F14-5E8A-D77B-F52F500EAF4A}"/>
              </a:ext>
            </a:extLst>
          </p:cNvPr>
          <p:cNvSpPr txBox="1"/>
          <p:nvPr/>
        </p:nvSpPr>
        <p:spPr>
          <a:xfrm>
            <a:off x="6096000" y="6155026"/>
            <a:ext cx="6096000" cy="675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B5792-BE9A-AAAC-FF56-DD9011EEC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Title 1">
            <a:extLst>
              <a:ext uri="{FF2B5EF4-FFF2-40B4-BE49-F238E27FC236}">
                <a16:creationId xmlns:a16="http://schemas.microsoft.com/office/drawing/2014/main" id="{586ED05B-2F85-DCC1-3824-6EDA70166F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9214" y="308205"/>
            <a:ext cx="10515600" cy="821704"/>
          </a:xfrm>
          <a:prstGeom prst="rect">
            <a:avLst/>
          </a:prstGeom>
        </p:spPr>
        <p:txBody>
          <a:bodyPr/>
          <a:lstStyle/>
          <a:p>
            <a:r>
              <a:rPr dirty="0"/>
              <a:t>What got done</a:t>
            </a:r>
            <a:r>
              <a:rPr lang="en-IN" dirty="0"/>
              <a:t>?</a:t>
            </a:r>
            <a:endParaRPr dirty="0"/>
          </a:p>
        </p:txBody>
      </p:sp>
      <p:sp>
        <p:nvSpPr>
          <p:cNvPr id="1457" name="Content Placeholder 2">
            <a:extLst>
              <a:ext uri="{FF2B5EF4-FFF2-40B4-BE49-F238E27FC236}">
                <a16:creationId xmlns:a16="http://schemas.microsoft.com/office/drawing/2014/main" id="{735FDAB4-294C-186F-F34F-B00C4D059E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5810" y="1288369"/>
            <a:ext cx="10587255" cy="475615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52242" indent="-252242">
              <a:spcBef>
                <a:spcPts val="667"/>
              </a:spcBef>
              <a:buFontTx/>
              <a:defRPr sz="2400"/>
            </a:pPr>
            <a:r>
              <a:rPr lang="en-IN" sz="2600" dirty="0"/>
              <a:t>Future Ideas:</a:t>
            </a:r>
          </a:p>
          <a:p>
            <a:pPr marL="709442" lvl="1" indent="-252242">
              <a:spcBef>
                <a:spcPts val="667"/>
              </a:spcBef>
              <a:buFontTx/>
              <a:defRPr sz="2400"/>
            </a:pPr>
            <a:r>
              <a:rPr lang="en-IN" sz="2200" dirty="0"/>
              <a:t>To introduce multi-channel alerts via SMS, Emails as per user preferences.</a:t>
            </a:r>
          </a:p>
          <a:p>
            <a:pPr marL="709442" lvl="1" indent="-252242">
              <a:spcBef>
                <a:spcPts val="667"/>
              </a:spcBef>
              <a:buFontTx/>
              <a:defRPr sz="2400"/>
            </a:pPr>
            <a:r>
              <a:rPr lang="en-IN" sz="2200" dirty="0"/>
              <a:t>Introduce AI-based anomaly detection to further possible downtime.</a:t>
            </a:r>
          </a:p>
          <a:p>
            <a:pPr marL="709442" lvl="1" indent="-252242">
              <a:spcBef>
                <a:spcPts val="667"/>
              </a:spcBef>
              <a:buFontTx/>
              <a:defRPr sz="2400"/>
            </a:pPr>
            <a:r>
              <a:rPr lang="en-IN" sz="2200" dirty="0"/>
              <a:t>Plan to add new dashboard features- exporting detailed reports, MTTR data</a:t>
            </a:r>
          </a:p>
          <a:p>
            <a:pPr marL="0" indent="0">
              <a:spcBef>
                <a:spcPts val="667"/>
              </a:spcBef>
              <a:buNone/>
              <a:defRPr sz="2400"/>
            </a:pPr>
            <a:r>
              <a:rPr lang="en-IN" dirty="0">
                <a:hlinkClick r:id="rId2"/>
              </a:rPr>
              <a:t>https://github.com/Starc6254/DNinjaS-Website-Health-Monitoring--AIORI-2-</a:t>
            </a:r>
            <a:r>
              <a:rPr lang="en-IN" dirty="0"/>
              <a:t> </a:t>
            </a:r>
            <a:endParaRPr dirty="0"/>
          </a:p>
        </p:txBody>
      </p:sp>
      <p:sp>
        <p:nvSpPr>
          <p:cNvPr id="1458" name="Slide Number Placeholder 5">
            <a:extLst>
              <a:ext uri="{FF2B5EF4-FFF2-40B4-BE49-F238E27FC236}">
                <a16:creationId xmlns:a16="http://schemas.microsoft.com/office/drawing/2014/main" id="{794B9867-3E20-1339-B3A2-6A30B93F2175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4</a:t>
            </a:fld>
            <a:endParaRPr/>
          </a:p>
        </p:txBody>
      </p:sp>
      <p:pic>
        <p:nvPicPr>
          <p:cNvPr id="7" name="Picture 6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8DED8E01-4E8D-F958-D21A-481F221F00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A69BE87-C2C8-4EF7-C6FD-0D5EDD3DE30D}"/>
              </a:ext>
            </a:extLst>
          </p:cNvPr>
          <p:cNvSpPr txBox="1"/>
          <p:nvPr/>
        </p:nvSpPr>
        <p:spPr>
          <a:xfrm>
            <a:off x="6096000" y="6155026"/>
            <a:ext cx="6096000" cy="675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06646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B52AD-5A7A-CFFC-EA39-667980E10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Title 1">
            <a:extLst>
              <a:ext uri="{FF2B5EF4-FFF2-40B4-BE49-F238E27FC236}">
                <a16:creationId xmlns:a16="http://schemas.microsoft.com/office/drawing/2014/main" id="{5730E0D8-F04A-263F-2F10-32993DA9FA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9214" y="338230"/>
            <a:ext cx="10515600" cy="821704"/>
          </a:xfrm>
          <a:prstGeom prst="rect">
            <a:avLst/>
          </a:prstGeom>
        </p:spPr>
        <p:txBody>
          <a:bodyPr/>
          <a:lstStyle/>
          <a:p>
            <a:r>
              <a:rPr dirty="0"/>
              <a:t>What got done</a:t>
            </a:r>
            <a:r>
              <a:rPr lang="en-IN" dirty="0"/>
              <a:t>?</a:t>
            </a:r>
            <a:endParaRPr dirty="0"/>
          </a:p>
        </p:txBody>
      </p:sp>
      <p:sp>
        <p:nvSpPr>
          <p:cNvPr id="1457" name="Content Placeholder 2">
            <a:extLst>
              <a:ext uri="{FF2B5EF4-FFF2-40B4-BE49-F238E27FC236}">
                <a16:creationId xmlns:a16="http://schemas.microsoft.com/office/drawing/2014/main" id="{D9385BB4-4146-CDCB-263F-FF7FF5D7DC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75127" y="1064442"/>
            <a:ext cx="10587255" cy="475615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52242" indent="-252242">
              <a:spcBef>
                <a:spcPts val="667"/>
              </a:spcBef>
              <a:buFontTx/>
              <a:defRPr sz="2400"/>
            </a:pPr>
            <a:r>
              <a:rPr lang="en-IN" sz="2600" dirty="0"/>
              <a:t>Results:</a:t>
            </a:r>
          </a:p>
          <a:p>
            <a:pPr marL="252242" indent="-252242">
              <a:spcBef>
                <a:spcPts val="667"/>
              </a:spcBef>
              <a:buFontTx/>
              <a:defRPr sz="2400"/>
            </a:pPr>
            <a:endParaRPr lang="en-IN" sz="2600" dirty="0"/>
          </a:p>
        </p:txBody>
      </p:sp>
      <p:sp>
        <p:nvSpPr>
          <p:cNvPr id="1458" name="Slide Number Placeholder 5">
            <a:extLst>
              <a:ext uri="{FF2B5EF4-FFF2-40B4-BE49-F238E27FC236}">
                <a16:creationId xmlns:a16="http://schemas.microsoft.com/office/drawing/2014/main" id="{ED4A73CD-6AA6-B73D-0F31-46DD22388CDA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5</a:t>
            </a:fld>
            <a:endParaRPr/>
          </a:p>
        </p:txBody>
      </p:sp>
      <p:pic>
        <p:nvPicPr>
          <p:cNvPr id="7" name="Picture 6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140E1BE5-46DD-1FE3-9C87-4980607F50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5D1DE3A-42E2-A188-C9E3-0DD603578A8E}"/>
              </a:ext>
            </a:extLst>
          </p:cNvPr>
          <p:cNvSpPr txBox="1"/>
          <p:nvPr/>
        </p:nvSpPr>
        <p:spPr>
          <a:xfrm>
            <a:off x="6096000" y="6155026"/>
            <a:ext cx="6096000" cy="675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  <a:endParaRPr lang="en-US" sz="1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6456FF-77C7-9F68-9A2D-78D011874D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27" y="1521788"/>
            <a:ext cx="4860469" cy="511137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470BC3-EB4E-6A9E-95B6-1A55D14AE7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4659" y="1521787"/>
            <a:ext cx="5934115" cy="4514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4389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00D0E-F56F-7870-8CB5-6F144B3BD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Title 1">
            <a:extLst>
              <a:ext uri="{FF2B5EF4-FFF2-40B4-BE49-F238E27FC236}">
                <a16:creationId xmlns:a16="http://schemas.microsoft.com/office/drawing/2014/main" id="{5A028090-F619-DC65-6075-E845432A9B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9214" y="308205"/>
            <a:ext cx="10515600" cy="821704"/>
          </a:xfrm>
          <a:prstGeom prst="rect">
            <a:avLst/>
          </a:prstGeom>
        </p:spPr>
        <p:txBody>
          <a:bodyPr/>
          <a:lstStyle/>
          <a:p>
            <a:r>
              <a:rPr dirty="0"/>
              <a:t>What got done</a:t>
            </a:r>
            <a:r>
              <a:rPr lang="en-IN" dirty="0"/>
              <a:t>?</a:t>
            </a:r>
            <a:endParaRPr dirty="0"/>
          </a:p>
        </p:txBody>
      </p:sp>
      <p:sp>
        <p:nvSpPr>
          <p:cNvPr id="1457" name="Content Placeholder 2">
            <a:extLst>
              <a:ext uri="{FF2B5EF4-FFF2-40B4-BE49-F238E27FC236}">
                <a16:creationId xmlns:a16="http://schemas.microsoft.com/office/drawing/2014/main" id="{C98B6E25-B614-6D84-EE58-7A631B1863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75127" y="1064442"/>
            <a:ext cx="10587255" cy="475615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52242" indent="-252242">
              <a:spcBef>
                <a:spcPts val="667"/>
              </a:spcBef>
              <a:buFontTx/>
              <a:defRPr sz="2400"/>
            </a:pPr>
            <a:r>
              <a:rPr lang="en-IN" sz="2600" dirty="0"/>
              <a:t>Results:</a:t>
            </a:r>
          </a:p>
          <a:p>
            <a:pPr marL="252242" indent="-252242">
              <a:spcBef>
                <a:spcPts val="667"/>
              </a:spcBef>
              <a:buFontTx/>
              <a:defRPr sz="2400"/>
            </a:pPr>
            <a:endParaRPr lang="en-IN" sz="2600" dirty="0"/>
          </a:p>
        </p:txBody>
      </p:sp>
      <p:sp>
        <p:nvSpPr>
          <p:cNvPr id="1458" name="Slide Number Placeholder 5">
            <a:extLst>
              <a:ext uri="{FF2B5EF4-FFF2-40B4-BE49-F238E27FC236}">
                <a16:creationId xmlns:a16="http://schemas.microsoft.com/office/drawing/2014/main" id="{8A23A8AE-371D-CE2D-C652-94755F9CBD79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6</a:t>
            </a:fld>
            <a:endParaRPr/>
          </a:p>
        </p:txBody>
      </p:sp>
      <p:pic>
        <p:nvPicPr>
          <p:cNvPr id="7" name="Picture 6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7D2DF345-49A0-7C87-EDD0-FB1CAD23E5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2F3965B-3559-F0B7-A818-43E61B7B33C5}"/>
              </a:ext>
            </a:extLst>
          </p:cNvPr>
          <p:cNvSpPr txBox="1"/>
          <p:nvPr/>
        </p:nvSpPr>
        <p:spPr>
          <a:xfrm>
            <a:off x="6096000" y="6155026"/>
            <a:ext cx="6096000" cy="675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  <a:endParaRPr lang="en-US" sz="1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F937B6-C948-EF95-06C9-CFEA467E31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0" t="5845" b="6118"/>
          <a:stretch>
            <a:fillRect/>
          </a:stretch>
        </p:blipFill>
        <p:spPr>
          <a:xfrm>
            <a:off x="475126" y="1577789"/>
            <a:ext cx="5640925" cy="310178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9B85FFD-1E89-9560-3DB1-C002E526B0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78" t="6267" r="1033" b="6605"/>
          <a:stretch>
            <a:fillRect/>
          </a:stretch>
        </p:blipFill>
        <p:spPr>
          <a:xfrm>
            <a:off x="6214205" y="1574708"/>
            <a:ext cx="5502668" cy="370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166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" name="Title 1"/>
          <p:cNvSpPr txBox="1">
            <a:spLocks noGrp="1"/>
          </p:cNvSpPr>
          <p:nvPr>
            <p:ph type="title"/>
          </p:nvPr>
        </p:nvSpPr>
        <p:spPr>
          <a:xfrm>
            <a:off x="369214" y="260250"/>
            <a:ext cx="10515600" cy="917614"/>
          </a:xfrm>
          <a:prstGeom prst="rect">
            <a:avLst/>
          </a:prstGeom>
        </p:spPr>
        <p:txBody>
          <a:bodyPr/>
          <a:lstStyle/>
          <a:p>
            <a:r>
              <a:rPr dirty="0"/>
              <a:t>What we learned</a:t>
            </a:r>
          </a:p>
        </p:txBody>
      </p:sp>
      <p:sp>
        <p:nvSpPr>
          <p:cNvPr id="146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381861" y="1318598"/>
            <a:ext cx="9657333" cy="40698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04792" indent="-304792">
              <a:spcBef>
                <a:spcPts val="667"/>
              </a:spcBef>
              <a:buFontTx/>
              <a:defRPr sz="2400"/>
            </a:pPr>
            <a:r>
              <a:rPr lang="en-IN" dirty="0"/>
              <a:t>Lessons Learned:</a:t>
            </a:r>
          </a:p>
          <a:p>
            <a:pPr marL="761992" lvl="1" indent="-304792">
              <a:spcBef>
                <a:spcPts val="667"/>
              </a:spcBef>
              <a:buFontTx/>
              <a:defRPr sz="2400"/>
            </a:pPr>
            <a:r>
              <a:rPr lang="en-IN" dirty="0"/>
              <a:t>Building a real-time monitoring system helped us realize importance of background scheduling.</a:t>
            </a:r>
          </a:p>
          <a:p>
            <a:pPr marL="761992" lvl="1" indent="-304792">
              <a:spcBef>
                <a:spcPts val="667"/>
              </a:spcBef>
              <a:buFontTx/>
              <a:defRPr sz="2400"/>
            </a:pPr>
            <a:r>
              <a:rPr lang="en-IN" dirty="0"/>
              <a:t>Collaboration and constant testing helped us </a:t>
            </a:r>
            <a:r>
              <a:rPr lang="en-IN" dirty="0" err="1"/>
              <a:t>analyze</a:t>
            </a:r>
            <a:r>
              <a:rPr lang="en-IN" dirty="0"/>
              <a:t> and resolve key errors and issues with the program.</a:t>
            </a:r>
          </a:p>
          <a:p>
            <a:pPr marL="761992" lvl="1" indent="-304792">
              <a:spcBef>
                <a:spcPts val="667"/>
              </a:spcBef>
              <a:buFontTx/>
              <a:defRPr sz="2400"/>
            </a:pPr>
            <a:r>
              <a:rPr lang="en-US" dirty="0"/>
              <a:t>Issues like wrong </a:t>
            </a:r>
            <a:r>
              <a:rPr lang="en-US" dirty="0" err="1"/>
              <a:t>timezones</a:t>
            </a:r>
            <a:r>
              <a:rPr lang="en-US" dirty="0"/>
              <a:t>, missing migrations, or Celery not running taught us to double-check every component before testing full workflows.</a:t>
            </a:r>
          </a:p>
          <a:p>
            <a:pPr marL="761992" lvl="1" indent="-304792">
              <a:spcBef>
                <a:spcPts val="667"/>
              </a:spcBef>
              <a:buFontTx/>
              <a:defRPr sz="2400"/>
            </a:pPr>
            <a:r>
              <a:rPr lang="en-US" dirty="0"/>
              <a:t>We learned to consider things like slow networks, partial failures, and temporary timeouts, not just complete website downtime.</a:t>
            </a:r>
            <a:endParaRPr dirty="0"/>
          </a:p>
        </p:txBody>
      </p:sp>
      <p:sp>
        <p:nvSpPr>
          <p:cNvPr id="1462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7</a:t>
            </a:fld>
            <a:endParaRPr/>
          </a:p>
        </p:txBody>
      </p:sp>
      <p:pic>
        <p:nvPicPr>
          <p:cNvPr id="6" name="Picture 5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D410848D-B028-35CD-BC57-FD7671559B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FD80F6F-6B01-5C73-2045-6449216168E6}"/>
              </a:ext>
            </a:extLst>
          </p:cNvPr>
          <p:cNvSpPr txBox="1"/>
          <p:nvPr/>
        </p:nvSpPr>
        <p:spPr>
          <a:xfrm>
            <a:off x="6096000" y="6048322"/>
            <a:ext cx="6096000" cy="686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</a:t>
            </a:r>
            <a:r>
              <a:rPr lang="en-US" sz="1200" b="1" i="0" dirty="0">
                <a:solidFill>
                  <a:schemeClr val="accent1"/>
                </a:solidFill>
                <a:effectLst/>
                <a:latin typeface="Poppins" panose="00000500000000000000" pitchFamily="2" charset="0"/>
              </a:rPr>
              <a:t> 2025, Grand Finale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" name="Title 1"/>
          <p:cNvSpPr txBox="1">
            <a:spLocks noGrp="1"/>
          </p:cNvSpPr>
          <p:nvPr>
            <p:ph type="title"/>
          </p:nvPr>
        </p:nvSpPr>
        <p:spPr>
          <a:xfrm>
            <a:off x="369214" y="312687"/>
            <a:ext cx="10515600" cy="812739"/>
          </a:xfrm>
          <a:prstGeom prst="rect">
            <a:avLst/>
          </a:prstGeom>
        </p:spPr>
        <p:txBody>
          <a:bodyPr/>
          <a:lstStyle/>
          <a:p>
            <a:r>
              <a:rPr dirty="0"/>
              <a:t>Wrap Up</a:t>
            </a:r>
          </a:p>
        </p:txBody>
      </p:sp>
      <p:sp>
        <p:nvSpPr>
          <p:cNvPr id="1465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369214" y="1317106"/>
            <a:ext cx="6042870" cy="4756151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667"/>
              </a:spcBef>
              <a:buNone/>
              <a:defRPr sz="2400"/>
            </a:pPr>
            <a:r>
              <a:rPr dirty="0"/>
              <a:t>Team members:</a:t>
            </a:r>
            <a:r>
              <a:rPr lang="en-IN" dirty="0"/>
              <a:t> </a:t>
            </a:r>
          </a:p>
          <a:p>
            <a:pPr>
              <a:spcBef>
                <a:spcPts val="667"/>
              </a:spcBef>
              <a:defRPr sz="2400"/>
            </a:pPr>
            <a:r>
              <a:rPr lang="en-IN" dirty="0"/>
              <a:t>Sarthak Dhamale </a:t>
            </a:r>
          </a:p>
          <a:p>
            <a:pPr>
              <a:spcBef>
                <a:spcPts val="667"/>
              </a:spcBef>
              <a:defRPr sz="2400"/>
            </a:pPr>
            <a:r>
              <a:rPr lang="en-IN" dirty="0"/>
              <a:t>Ayush </a:t>
            </a:r>
            <a:r>
              <a:rPr lang="en-IN" dirty="0" err="1"/>
              <a:t>Nakhale</a:t>
            </a:r>
            <a:endParaRPr lang="en-IN" dirty="0"/>
          </a:p>
          <a:p>
            <a:pPr>
              <a:spcBef>
                <a:spcPts val="667"/>
              </a:spcBef>
              <a:defRPr sz="2400"/>
            </a:pPr>
            <a:r>
              <a:rPr lang="en-IN" dirty="0"/>
              <a:t>Prof. Bhagyashri Thorat</a:t>
            </a:r>
          </a:p>
          <a:p>
            <a:pPr>
              <a:spcBef>
                <a:spcPts val="667"/>
              </a:spcBef>
              <a:defRPr sz="2400"/>
            </a:pPr>
            <a:r>
              <a:rPr lang="en-US" sz="2000" dirty="0" err="1"/>
              <a:t>Github</a:t>
            </a:r>
            <a:r>
              <a:rPr lang="en-US" sz="2000" dirty="0"/>
              <a:t> Repository: </a:t>
            </a:r>
            <a:r>
              <a:rPr lang="en-US" sz="2000" dirty="0">
                <a:hlinkClick r:id="rId2"/>
              </a:rPr>
              <a:t>https://github.com/Starc6254/DNinjaS-Website-Health-Monitoring--AIORI-2-</a:t>
            </a:r>
            <a:endParaRPr lang="en-US" sz="2000" dirty="0"/>
          </a:p>
          <a:p>
            <a:pPr>
              <a:spcBef>
                <a:spcPts val="667"/>
              </a:spcBef>
              <a:defRPr sz="2400"/>
            </a:pPr>
            <a:r>
              <a:rPr lang="en-US" sz="2000" dirty="0"/>
              <a:t>Profiles(LinkedIn):</a:t>
            </a:r>
          </a:p>
          <a:p>
            <a:pPr>
              <a:spcBef>
                <a:spcPts val="667"/>
              </a:spcBef>
              <a:defRPr sz="2400"/>
            </a:pPr>
            <a:r>
              <a:rPr lang="en-US" sz="2000" dirty="0">
                <a:hlinkClick r:id="rId3"/>
              </a:rPr>
              <a:t>www.linkedin.com/in/bhagyashri-thorat-44725115</a:t>
            </a:r>
            <a:endParaRPr lang="en-US" sz="2000" dirty="0"/>
          </a:p>
          <a:p>
            <a:pPr>
              <a:spcBef>
                <a:spcPts val="667"/>
              </a:spcBef>
              <a:defRPr sz="2400"/>
            </a:pPr>
            <a:r>
              <a:rPr lang="en-US" sz="2000" dirty="0">
                <a:hlinkClick r:id="rId4"/>
              </a:rPr>
              <a:t>www.linkedin.com/in/sarthak-dhamale-048457358</a:t>
            </a:r>
            <a:endParaRPr lang="en-US" sz="2000" dirty="0"/>
          </a:p>
          <a:p>
            <a:pPr>
              <a:spcBef>
                <a:spcPts val="667"/>
              </a:spcBef>
              <a:defRPr sz="2400"/>
            </a:pPr>
            <a:r>
              <a:rPr lang="en-US" sz="2000" dirty="0">
                <a:hlinkClick r:id="rId5"/>
              </a:rPr>
              <a:t>www.linkedin.com/in/ayushh133a278</a:t>
            </a:r>
            <a:endParaRPr sz="2000" dirty="0"/>
          </a:p>
        </p:txBody>
      </p:sp>
      <p:sp>
        <p:nvSpPr>
          <p:cNvPr id="1466" name="Slide Number Placeholder 5"/>
          <p:cNvSpPr txBox="1">
            <a:spLocks noGrp="1"/>
          </p:cNvSpPr>
          <p:nvPr>
            <p:ph type="sldNum" sz="quarter" idx="2"/>
          </p:nvPr>
        </p:nvSpPr>
        <p:spPr>
          <a:xfrm>
            <a:off x="8422818" y="4769565"/>
            <a:ext cx="26398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1pPr>
            <a:lvl2pPr marL="0" marR="0" indent="457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2pPr>
            <a:lvl3pPr marL="0" marR="0" indent="914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3pPr>
            <a:lvl4pPr marL="0" marR="0" indent="1371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4pPr>
            <a:lvl5pPr marL="0" marR="0" indent="18288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5pPr>
            <a:lvl6pPr marL="0" marR="0" indent="22860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6pPr>
            <a:lvl7pPr marL="0" marR="0" indent="27432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7pPr>
            <a:lvl8pPr marL="0" marR="0" indent="32004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8pPr>
            <a:lvl9pPr marL="0" marR="0" indent="365760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defRPr>
            </a:lvl9pPr>
          </a:lstStyle>
          <a:p>
            <a:fld id="{86CB4B4D-7CA3-9044-876B-883B54F8677D}" type="slidenum">
              <a:rPr lang="en-IN" smtClean="0"/>
              <a:pPr/>
              <a:t>8</a:t>
            </a:fld>
            <a:endParaRPr/>
          </a:p>
        </p:txBody>
      </p:sp>
      <p:pic>
        <p:nvPicPr>
          <p:cNvPr id="7" name="Picture 6" descr="A blue circle with white and orange letters and a symbol&#10;&#10;Description automatically generated">
            <a:extLst>
              <a:ext uri="{FF2B5EF4-FFF2-40B4-BE49-F238E27FC236}">
                <a16:creationId xmlns:a16="http://schemas.microsoft.com/office/drawing/2014/main" id="{0AFD48E0-845C-9AAF-104F-C0C012251EA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461" y="260250"/>
            <a:ext cx="925325" cy="91761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24DFCFF-12DB-6C99-E905-322920A7E65E}"/>
              </a:ext>
            </a:extLst>
          </p:cNvPr>
          <p:cNvSpPr txBox="1"/>
          <p:nvPr/>
        </p:nvSpPr>
        <p:spPr>
          <a:xfrm>
            <a:off x="4719782" y="6171017"/>
            <a:ext cx="7472218" cy="686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tx2"/>
                </a:solidFill>
              </a:rPr>
              <a:t>AIORI-2</a:t>
            </a:r>
          </a:p>
          <a:p>
            <a:pPr algn="r">
              <a:lnSpc>
                <a:spcPts val="3075"/>
              </a:lnSpc>
            </a:pPr>
            <a:r>
              <a:rPr lang="en-US" sz="1200" b="1" dirty="0">
                <a:solidFill>
                  <a:schemeClr val="accent1"/>
                </a:solidFill>
                <a:latin typeface="Poppins" panose="00000500000000000000" pitchFamily="2" charset="0"/>
              </a:rPr>
              <a:t>Hackathon 2025, Grand Finale</a:t>
            </a:r>
            <a:endParaRPr lang="en-US" sz="1050" b="1" i="0" dirty="0">
              <a:solidFill>
                <a:schemeClr val="accent1"/>
              </a:solidFill>
              <a:effectLst/>
              <a:latin typeface="Poppins" panose="000005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96D6AF-D614-A40C-532A-A69B2E73BF8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54"/>
          <a:stretch>
            <a:fillRect/>
          </a:stretch>
        </p:blipFill>
        <p:spPr>
          <a:xfrm>
            <a:off x="6634462" y="1305650"/>
            <a:ext cx="5143500" cy="47900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507</Words>
  <Application>Microsoft Office PowerPoint</Application>
  <PresentationFormat>Widescreen</PresentationFormat>
  <Paragraphs>72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Poppins</vt:lpstr>
      <vt:lpstr>Office Theme</vt:lpstr>
      <vt:lpstr>AIORI Standards Hackathon DNinjaS</vt:lpstr>
      <vt:lpstr>Hackathon Plan</vt:lpstr>
      <vt:lpstr>What got done?</vt:lpstr>
      <vt:lpstr>What got done?</vt:lpstr>
      <vt:lpstr>What got done?</vt:lpstr>
      <vt:lpstr>What got done?</vt:lpstr>
      <vt:lpstr>What we learned</vt:lpstr>
      <vt:lpstr>Wrap 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AIORI Standards Hackathon &lt;Team Name&gt;</dc:title>
  <dc:creator>Anand Raje</dc:creator>
  <cp:lastModifiedBy>Sarthak Dhamale</cp:lastModifiedBy>
  <cp:revision>7</cp:revision>
  <dcterms:created xsi:type="dcterms:W3CDTF">2024-12-09T14:39:07Z</dcterms:created>
  <dcterms:modified xsi:type="dcterms:W3CDTF">2025-11-13T07:45:54Z</dcterms:modified>
</cp:coreProperties>
</file>