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8" r:id="rId4"/>
    <p:sldId id="269" r:id="rId5"/>
    <p:sldId id="262" r:id="rId6"/>
    <p:sldId id="260" r:id="rId7"/>
    <p:sldId id="258" r:id="rId8"/>
    <p:sldId id="265" r:id="rId9"/>
    <p:sldId id="267" r:id="rId10"/>
    <p:sldId id="270" r:id="rId11"/>
    <p:sldId id="264" r:id="rId12"/>
    <p:sldId id="259" r:id="rId13"/>
    <p:sldId id="271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633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0B78-071D-1BDA-E01F-E9D9E8074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1C799-75C0-65A5-C8B1-542C780E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9AFA9-D00B-3708-8CBD-3C456E6E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43C18-1866-23F2-1784-7D881A69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854F7-78E7-81CE-9509-D96F947D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43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8D93-723A-D132-D784-B3C3F0C0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CFDC7E-38E5-71E8-F8BB-AE520C724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E3D44-88BC-CD33-6E72-9CA1AF73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D6A66-51A6-5C70-4080-038FA5F9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0AB94-5912-8283-90BA-237E631D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851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E3D1-2D01-643B-DB76-95DFA80C56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6DEE8-7EFC-1FE5-2FE9-6EB52BA8B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34A0C-926D-860C-A1AE-18FE5C12E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E1075-A00D-903A-964F-A7D8E203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8F8C9-64A9-9F7A-BBE0-095B079A6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890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9A1F-5D1C-0BDA-EB4B-40573E8C1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5FFA7-3696-2B29-7197-F218B7D18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1182A-03A8-F0B0-525F-E2E856124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5B6E9-9E6F-A6BF-1197-03A87AB1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296B1-BCF5-0830-A865-B26558DD5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299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C14B-5B06-1218-7667-6EDD8E489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CDDEE-366C-C295-F8CA-A6A97CF8D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09555-1C6C-6E2C-7B2E-0972FB08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1F632-D129-17D8-910B-B9C72BA6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46B1C-25CA-4796-471C-A02A7034C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211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8CA41-0F39-BBC7-4A18-7393247B0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5CBE7-2EA8-FF85-9607-DDA749BA3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89FC2-B6EA-BB91-BC83-F123B64F8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6DA0A-DBB0-72BF-A4F4-7409FFC88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EE386-2B72-3E32-FDDF-85424E9D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2A4CA-E724-3D1E-4B3B-828EBCE0E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834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31D0-4956-7F4E-27E7-82114CC1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508BC-0417-93A6-1767-7C65626D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710DF-5837-8E90-9936-FC2E388A7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17BAEB-9BD4-7E30-3359-FFF99DE32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E72330-5251-5FF0-E2D4-EF9EA0599C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C0583-A16D-3A90-AF12-95A5E12E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59A231-BCEA-EE5C-92BF-B306681B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85EFC3-3ECA-1D5F-7DFF-0768BB7BA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595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B782-5EF3-A5DF-EDDC-5EB1A723C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A5A533-4485-1BC6-BE04-3622CAE3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586615-C759-A34B-B9D2-75DC20138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25A46-6025-BDE7-A1D8-5F429F93F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118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1E83F1-D487-B778-82C6-502FBD65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DEC954-1460-57B7-A27D-143494B8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ACA71-0CC9-1E64-6389-9F6392501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26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5729A-DC2C-79D4-BFCC-9235124FA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E5748-DEDD-0206-938E-41D82BDF8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3833-5DA8-C0C8-8219-E8CEFA0C8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12AD36-319A-FA29-4CD9-C832D1F5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76747-ECB2-234F-7958-40ABDBC2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DDD8A-1E6C-F24B-C23B-2B0C7F697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994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7E633-7F07-B97C-5669-BF49CB69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5A0BAE-FBBE-47C9-9C0F-9CDE3BE65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1BFA2-DBB5-EB2A-100C-5505B5E01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8E6EC-5C74-121B-9504-228A80B0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26395-CAB7-6955-8B8E-B975FDAAA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0653D-D53F-2F7F-1D23-46D7D551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413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60A6F3-FF8B-7239-48A7-E09D19B7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BFD68-545A-CC6F-D96F-DC17672E4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DF07E-DA6A-8624-3232-E58C4A595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26D1A-779C-40B8-9E6A-DE8F4E58706F}" type="datetimeFigureOut">
              <a:rPr lang="en-IN" smtClean="0"/>
              <a:t>13-11-2025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8938E-52B7-FCD4-4618-5F5E3A5D7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3089A-FEDA-1B54-E114-EE23702BA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8B7BB-8307-47FE-85E3-F9E9C1F3B5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07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glodh18" TargetMode="External"/><Relationship Id="rId7" Type="http://schemas.openxmlformats.org/officeDocument/2006/relationships/hyperlink" Target="https://github.com/glodh21/DDos_Duo" TargetMode="External"/><Relationship Id="rId2" Type="http://schemas.openxmlformats.org/officeDocument/2006/relationships/hyperlink" Target="https://www.linkedin.com/in/jhalak-dutta-hitkcs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hyperlink" Target="https://www.linkedin.com/in/dg2805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Title 1"/>
          <p:cNvSpPr txBox="1">
            <a:spLocks noGrp="1"/>
          </p:cNvSpPr>
          <p:nvPr>
            <p:ph type="ctrTitle"/>
          </p:nvPr>
        </p:nvSpPr>
        <p:spPr>
          <a:xfrm>
            <a:off x="484961" y="621112"/>
            <a:ext cx="10551056" cy="3356237"/>
          </a:xfrm>
          <a:prstGeom prst="rect">
            <a:avLst/>
          </a:prstGeom>
        </p:spPr>
        <p:txBody>
          <a:bodyPr/>
          <a:lstStyle/>
          <a:p>
            <a:pPr>
              <a:defRPr sz="3900"/>
            </a:pPr>
            <a:r>
              <a:rPr lang="en-US" dirty="0"/>
              <a:t>AIORI Standards</a:t>
            </a:r>
            <a:r>
              <a:rPr dirty="0"/>
              <a:t> Hackathon</a:t>
            </a:r>
          </a:p>
          <a:p>
            <a:pPr>
              <a:defRPr sz="3900"/>
            </a:pPr>
            <a:r>
              <a:rPr lang="en-IN" dirty="0"/>
              <a:t>DDos Duo</a:t>
            </a:r>
            <a:endParaRPr dirty="0"/>
          </a:p>
        </p:txBody>
      </p:sp>
      <p:sp>
        <p:nvSpPr>
          <p:cNvPr id="1449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2602421" y="4280338"/>
            <a:ext cx="6316135" cy="224785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400"/>
            </a:pPr>
            <a:r>
              <a:rPr lang="en-US" b="1" dirty="0"/>
              <a:t>AIORI-2</a:t>
            </a:r>
          </a:p>
          <a:p>
            <a:pPr>
              <a:lnSpc>
                <a:spcPct val="90000"/>
              </a:lnSpc>
              <a:defRPr sz="2400"/>
            </a:pPr>
            <a:r>
              <a:rPr lang="en-US" dirty="0"/>
              <a:t>HACKATHON 2025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GRAND FINALE</a:t>
            </a:r>
          </a:p>
          <a:p>
            <a:pPr>
              <a:lnSpc>
                <a:spcPct val="90000"/>
              </a:lnSpc>
              <a:defRPr sz="2400"/>
            </a:pPr>
            <a:r>
              <a:rPr lang="en-US" dirty="0"/>
              <a:t>12-13 Nov</a:t>
            </a:r>
            <a:r>
              <a:rPr dirty="0"/>
              <a:t>, </a:t>
            </a:r>
            <a:r>
              <a:rPr lang="en-US" dirty="0"/>
              <a:t>2025</a:t>
            </a:r>
            <a:r>
              <a:rPr dirty="0"/>
              <a:t> </a:t>
            </a:r>
          </a:p>
        </p:txBody>
      </p:sp>
      <p:pic>
        <p:nvPicPr>
          <p:cNvPr id="3" name="Picture 2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FBC2F77F-987D-E576-4FA6-71F08E98E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82" y="472180"/>
            <a:ext cx="2146351" cy="21284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0ECE6-E255-E509-FA11-48EB62343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Title 1">
            <a:extLst>
              <a:ext uri="{FF2B5EF4-FFF2-40B4-BE49-F238E27FC236}">
                <a16:creationId xmlns:a16="http://schemas.microsoft.com/office/drawing/2014/main" id="{787A7EC9-1A8B-5E44-D932-653B52A354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138" y="113511"/>
            <a:ext cx="3138519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XDP</a:t>
            </a:r>
            <a:b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4" name="Slide Number Placeholder 5">
            <a:extLst>
              <a:ext uri="{FF2B5EF4-FFF2-40B4-BE49-F238E27FC236}">
                <a16:creationId xmlns:a16="http://schemas.microsoft.com/office/drawing/2014/main" id="{BE00EAF0-2CF7-927D-085C-CEE6AFEFA15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3184816" y="3992435"/>
            <a:ext cx="923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1" name="Picture 10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452095E3-E8C7-6CD0-C301-D61DD7C70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461" y="260250"/>
            <a:ext cx="925325" cy="9176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5E59BA-609B-0517-149C-038B4220AC69}"/>
              </a:ext>
            </a:extLst>
          </p:cNvPr>
          <p:cNvSpPr txBox="1"/>
          <p:nvPr/>
        </p:nvSpPr>
        <p:spPr>
          <a:xfrm>
            <a:off x="4719782" y="6171017"/>
            <a:ext cx="7472218" cy="68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</a:rPr>
              <a:t>AIORI-2</a:t>
            </a:r>
          </a:p>
          <a:p>
            <a:pPr algn="r">
              <a:lnSpc>
                <a:spcPts val="3075"/>
              </a:lnSpc>
            </a:pPr>
            <a:r>
              <a:rPr lang="en-US" sz="1200" b="1" dirty="0">
                <a:solidFill>
                  <a:schemeClr val="accent1"/>
                </a:solidFill>
                <a:latin typeface="Poppins" panose="00000500000000000000" pitchFamily="2" charset="0"/>
              </a:rPr>
              <a:t>Hackathon</a:t>
            </a:r>
            <a:r>
              <a:rPr lang="en-US" sz="1200" b="1" i="0" dirty="0">
                <a:solidFill>
                  <a:schemeClr val="accent1"/>
                </a:solidFill>
                <a:effectLst/>
                <a:latin typeface="Poppins" panose="00000500000000000000" pitchFamily="2" charset="0"/>
              </a:rPr>
              <a:t> 2025, Grand Finale</a:t>
            </a:r>
          </a:p>
        </p:txBody>
      </p:sp>
      <p:pic>
        <p:nvPicPr>
          <p:cNvPr id="4" name="Picture 3" descr="A diagram of a process flow&#10;&#10;AI-generated content may be incorrect.">
            <a:extLst>
              <a:ext uri="{FF2B5EF4-FFF2-40B4-BE49-F238E27FC236}">
                <a16:creationId xmlns:a16="http://schemas.microsoft.com/office/drawing/2014/main" id="{78D7C205-C575-BC9E-2E6A-6FC3BA928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5"/>
          <a:stretch>
            <a:fillRect/>
          </a:stretch>
        </p:blipFill>
        <p:spPr>
          <a:xfrm>
            <a:off x="3432255" y="260250"/>
            <a:ext cx="5458089" cy="6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16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5A038-5BDF-90EA-3350-FC44A282C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Title 1">
            <a:extLst>
              <a:ext uri="{FF2B5EF4-FFF2-40B4-BE49-F238E27FC236}">
                <a16:creationId xmlns:a16="http://schemas.microsoft.com/office/drawing/2014/main" id="{2CAA0054-D591-C4FB-9050-DA05598332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9186" y="157584"/>
            <a:ext cx="8106705" cy="1325563"/>
          </a:xfrm>
          <a:prstGeom prst="rect">
            <a:avLst/>
          </a:prstGeom>
        </p:spPr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XDP Framework (Native Mode)</a:t>
            </a:r>
          </a:p>
        </p:txBody>
      </p:sp>
      <p:pic>
        <p:nvPicPr>
          <p:cNvPr id="11" name="Picture 10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D2759E34-F640-21EE-A644-9260A7F9F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256" y="203455"/>
            <a:ext cx="925325" cy="9176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CFF3DE-6C9A-A833-1951-CFEDD2D05AFF}"/>
              </a:ext>
            </a:extLst>
          </p:cNvPr>
          <p:cNvSpPr txBox="1"/>
          <p:nvPr/>
        </p:nvSpPr>
        <p:spPr>
          <a:xfrm>
            <a:off x="4719782" y="6171017"/>
            <a:ext cx="7472218" cy="68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>
                <a:solidFill>
                  <a:schemeClr val="tx2"/>
                </a:solidFill>
              </a:rPr>
              <a:t>AIORI-2</a:t>
            </a:r>
          </a:p>
          <a:p>
            <a:pPr algn="r">
              <a:lnSpc>
                <a:spcPts val="3075"/>
              </a:lnSpc>
            </a:pPr>
            <a:r>
              <a:rPr lang="en-US" sz="1200" b="1">
                <a:solidFill>
                  <a:schemeClr val="accent1"/>
                </a:solidFill>
                <a:latin typeface="Poppins" panose="00000500000000000000" pitchFamily="2" charset="0"/>
              </a:rPr>
              <a:t>Hackathon</a:t>
            </a:r>
            <a:r>
              <a:rPr lang="en-US" sz="1200" b="1" i="0">
                <a:solidFill>
                  <a:schemeClr val="accent1"/>
                </a:solidFill>
                <a:effectLst/>
                <a:latin typeface="Poppins" panose="00000500000000000000" pitchFamily="2" charset="0"/>
              </a:rPr>
              <a:t> 2025, Grand Finale</a:t>
            </a:r>
            <a:endParaRPr lang="en-US" sz="1200" b="1" i="0" dirty="0">
              <a:solidFill>
                <a:schemeClr val="accent1"/>
              </a:solidFill>
              <a:effectLst/>
              <a:latin typeface="Poppins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F46494-2F44-FE0C-03DD-B2FA31366321}"/>
              </a:ext>
            </a:extLst>
          </p:cNvPr>
          <p:cNvSpPr txBox="1"/>
          <p:nvPr/>
        </p:nvSpPr>
        <p:spPr>
          <a:xfrm>
            <a:off x="250920" y="1396328"/>
            <a:ext cx="1004717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Why Native Mode?</a:t>
            </a:r>
          </a:p>
          <a:p>
            <a:endParaRPr lang="en-I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Runs 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inside NIC driver RX path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→ true kernel bypass.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Enables 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zero-copy packet transfer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AF_XDP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Supports 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SIMD acceleration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in user-space parsing.</a:t>
            </a:r>
          </a:p>
          <a:p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Expected Outcome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Achieve 1M+ QPS with sub-millisecond latency using XDP Native mode.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26CC80-BAD8-CC2D-181D-E3667A117EE3}"/>
              </a:ext>
            </a:extLst>
          </p:cNvPr>
          <p:cNvSpPr txBox="1"/>
          <p:nvPr/>
        </p:nvSpPr>
        <p:spPr>
          <a:xfrm>
            <a:off x="250920" y="4715553"/>
            <a:ext cx="12041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Why Important ?</a:t>
            </a: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RFCs don’t currently address 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kernel-bypass DNS architectures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Creates an 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implementation gap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for high-performance, RFC-compliant DNS at scale.</a:t>
            </a: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Future work can contribute 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guidance for integrating </a:t>
            </a:r>
            <a:r>
              <a:rPr lang="en-I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eBPF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/XDP into DNS RFCs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56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Title 1"/>
          <p:cNvSpPr txBox="1">
            <a:spLocks noGrp="1"/>
          </p:cNvSpPr>
          <p:nvPr>
            <p:ph type="title"/>
          </p:nvPr>
        </p:nvSpPr>
        <p:spPr>
          <a:xfrm>
            <a:off x="609600" y="316253"/>
            <a:ext cx="9004177" cy="1325563"/>
          </a:xfrm>
          <a:prstGeom prst="rect">
            <a:avLst/>
          </a:prstGeom>
        </p:spPr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RFC 1794 &amp; Standardization Gap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8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594405" y="4765686"/>
            <a:ext cx="923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7" name="Picture 6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F11FB2BE-B1EB-3DDD-1255-37F44ECA1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461" y="260250"/>
            <a:ext cx="925325" cy="9176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BE4A23-2F14-5E8A-D77B-F52F500EAF4A}"/>
              </a:ext>
            </a:extLst>
          </p:cNvPr>
          <p:cNvSpPr txBox="1"/>
          <p:nvPr/>
        </p:nvSpPr>
        <p:spPr>
          <a:xfrm>
            <a:off x="6096000" y="6155026"/>
            <a:ext cx="6096000" cy="675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</a:rPr>
              <a:t>AIORI-2</a:t>
            </a:r>
          </a:p>
          <a:p>
            <a:pPr algn="r">
              <a:lnSpc>
                <a:spcPts val="3075"/>
              </a:lnSpc>
            </a:pPr>
            <a:r>
              <a:rPr lang="en-US" sz="1200" b="1" dirty="0">
                <a:solidFill>
                  <a:schemeClr val="accent1"/>
                </a:solidFill>
                <a:latin typeface="Poppins" panose="00000500000000000000" pitchFamily="2" charset="0"/>
              </a:rPr>
              <a:t>Hackathon</a:t>
            </a:r>
            <a:r>
              <a:rPr lang="en-US" sz="1200" b="1" i="0" dirty="0">
                <a:solidFill>
                  <a:schemeClr val="accent1"/>
                </a:solidFill>
                <a:effectLst/>
                <a:latin typeface="Poppins" panose="00000500000000000000" pitchFamily="2" charset="0"/>
              </a:rPr>
              <a:t> 2025, Grand Finale</a:t>
            </a:r>
            <a:endParaRPr lang="en-US" sz="12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B13AC9-2C35-3653-578F-E4604A660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75353"/>
            <a:ext cx="1175627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Introduced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load balancing using multiple A records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Obsolete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modern DNS - static rotation, no feedback loop.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Doesn’t address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adaptive algorithms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latency awareness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or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telemetry feedback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817807-B264-FB44-06CE-5A3C467462DD}"/>
              </a:ext>
            </a:extLst>
          </p:cNvPr>
          <p:cNvSpPr txBox="1"/>
          <p:nvPr/>
        </p:nvSpPr>
        <p:spPr>
          <a:xfrm>
            <a:off x="609600" y="3309219"/>
            <a:ext cx="111524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Current Landscape</a:t>
            </a: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Commercial systems (e.g., </a:t>
            </a:r>
            <a:r>
              <a:rPr lang="en-I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PowerDNS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DNSdist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) use proprietary adaptive logic.</a:t>
            </a:r>
          </a:p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No standardized RFC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defines adaptive DNS load balancing behaviour.</a:t>
            </a:r>
          </a:p>
          <a:p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95CCB2-93DA-311F-C641-5D3F91FAB17E}"/>
              </a:ext>
            </a:extLst>
          </p:cNvPr>
          <p:cNvSpPr txBox="1"/>
          <p:nvPr/>
        </p:nvSpPr>
        <p:spPr>
          <a:xfrm>
            <a:off x="609600" y="5033070"/>
            <a:ext cx="9232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Identified Gap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Need for a new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IETF draft or RFC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“Adaptive DNS Load Balancing via Kernel Bypass and Real-Time Telemetry.”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64E6C-C00B-47C3-B573-264200E48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Title 1">
            <a:extLst>
              <a:ext uri="{FF2B5EF4-FFF2-40B4-BE49-F238E27FC236}">
                <a16:creationId xmlns:a16="http://schemas.microsoft.com/office/drawing/2014/main" id="{92C6F6F0-74CD-1989-B7E4-607786788B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4776" y="365125"/>
            <a:ext cx="6685655" cy="1325563"/>
          </a:xfrm>
          <a:prstGeom prst="rect">
            <a:avLst/>
          </a:prstGeom>
        </p:spPr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Future Implementations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1" name="Content Placeholder 2">
            <a:extLst>
              <a:ext uri="{FF2B5EF4-FFF2-40B4-BE49-F238E27FC236}">
                <a16:creationId xmlns:a16="http://schemas.microsoft.com/office/drawing/2014/main" id="{3B7C1416-9627-28C1-A18A-47291D48E7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5744" y="1690688"/>
            <a:ext cx="11625563" cy="441966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IN" b="1" dirty="0"/>
              <a:t>Deploy on XDP Native Hardware</a:t>
            </a:r>
            <a:br>
              <a:rPr lang="en-IN" dirty="0"/>
            </a:br>
            <a:r>
              <a:rPr lang="en-IN" dirty="0"/>
              <a:t>Utilize NICs with full XDP driver support to achieve </a:t>
            </a:r>
            <a:r>
              <a:rPr lang="en-IN" b="1" dirty="0"/>
              <a:t>1 M+ QPS</a:t>
            </a:r>
            <a:r>
              <a:rPr lang="en-IN" dirty="0"/>
              <a:t> and true zero-copy performance.</a:t>
            </a:r>
          </a:p>
          <a:p>
            <a:r>
              <a:rPr lang="en-IN" b="1" dirty="0"/>
              <a:t>Implement Encrypted DNS (</a:t>
            </a:r>
            <a:r>
              <a:rPr lang="en-IN" b="1" dirty="0" err="1"/>
              <a:t>DoH</a:t>
            </a:r>
            <a:r>
              <a:rPr lang="en-IN" b="1" dirty="0"/>
              <a:t> / DoT / </a:t>
            </a:r>
            <a:r>
              <a:rPr lang="en-IN" b="1" dirty="0" err="1"/>
              <a:t>DoQ</a:t>
            </a:r>
            <a:r>
              <a:rPr lang="en-IN" b="1" dirty="0"/>
              <a:t>)</a:t>
            </a:r>
            <a:br>
              <a:rPr lang="en-IN" dirty="0"/>
            </a:br>
            <a:r>
              <a:rPr lang="en-IN" dirty="0"/>
              <a:t>Extend the balancer to handle </a:t>
            </a:r>
            <a:r>
              <a:rPr lang="en-IN" b="1" dirty="0"/>
              <a:t>secure DNS protocols</a:t>
            </a:r>
            <a:r>
              <a:rPr lang="en-IN" dirty="0"/>
              <a:t> while maintaining low latency.</a:t>
            </a:r>
          </a:p>
          <a:p>
            <a:r>
              <a:rPr lang="en-IN" b="1" dirty="0"/>
              <a:t>Introduce AI-Based Adaptive Routing</a:t>
            </a:r>
            <a:br>
              <a:rPr lang="en-IN" dirty="0"/>
            </a:br>
            <a:r>
              <a:rPr lang="en-IN" dirty="0"/>
              <a:t>Use real-time telemetry and ML models to </a:t>
            </a:r>
            <a:r>
              <a:rPr lang="en-IN" b="1" dirty="0"/>
              <a:t>auto-optimize algorithm selection</a:t>
            </a:r>
            <a:r>
              <a:rPr lang="en-IN" dirty="0"/>
              <a:t> and predict congestion.</a:t>
            </a:r>
          </a:p>
          <a:p>
            <a:r>
              <a:rPr lang="en-IN" b="1" dirty="0"/>
              <a:t>Add Anycast and Geo-Aware Load Distribution</a:t>
            </a:r>
            <a:br>
              <a:rPr lang="en-IN" dirty="0"/>
            </a:br>
            <a:r>
              <a:rPr lang="en-IN" dirty="0"/>
              <a:t>Integrate </a:t>
            </a:r>
            <a:r>
              <a:rPr lang="en-IN" b="1" dirty="0"/>
              <a:t>geographic routing and Anycast IPs</a:t>
            </a:r>
            <a:r>
              <a:rPr lang="en-IN" dirty="0"/>
              <a:t> for global, latency-aware DNS resolution.</a:t>
            </a:r>
          </a:p>
        </p:txBody>
      </p:sp>
      <p:sp>
        <p:nvSpPr>
          <p:cNvPr id="1462" name="Slide Number Placeholder 5">
            <a:extLst>
              <a:ext uri="{FF2B5EF4-FFF2-40B4-BE49-F238E27FC236}">
                <a16:creationId xmlns:a16="http://schemas.microsoft.com/office/drawing/2014/main" id="{730A521F-8181-223F-00BE-708D694704F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594405" y="4765686"/>
            <a:ext cx="923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6" name="Picture 5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BF7C56F6-5DE4-65CF-1A5C-F75E85D1D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461" y="260250"/>
            <a:ext cx="925325" cy="9176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5B8B24-61CF-CC6D-74A2-395850901CF3}"/>
              </a:ext>
            </a:extLst>
          </p:cNvPr>
          <p:cNvSpPr txBox="1"/>
          <p:nvPr/>
        </p:nvSpPr>
        <p:spPr>
          <a:xfrm>
            <a:off x="6096000" y="6048322"/>
            <a:ext cx="6096000" cy="686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</a:rPr>
              <a:t>AIORI-2</a:t>
            </a:r>
          </a:p>
          <a:p>
            <a:pPr algn="r">
              <a:lnSpc>
                <a:spcPts val="3075"/>
              </a:lnSpc>
            </a:pPr>
            <a:r>
              <a:rPr lang="en-US" sz="1200" b="1" dirty="0">
                <a:solidFill>
                  <a:schemeClr val="accent1"/>
                </a:solidFill>
                <a:latin typeface="Poppins" panose="00000500000000000000" pitchFamily="2" charset="0"/>
              </a:rPr>
              <a:t>Hackathon</a:t>
            </a:r>
            <a:r>
              <a:rPr lang="en-US" sz="1200" b="1" i="0" dirty="0">
                <a:solidFill>
                  <a:schemeClr val="accent1"/>
                </a:solidFill>
                <a:effectLst/>
                <a:latin typeface="Poppins" panose="00000500000000000000" pitchFamily="2" charset="0"/>
              </a:rPr>
              <a:t> 2025, Grand Finale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1581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Title 1"/>
          <p:cNvSpPr txBox="1">
            <a:spLocks noGrp="1"/>
          </p:cNvSpPr>
          <p:nvPr>
            <p:ph type="title"/>
          </p:nvPr>
        </p:nvSpPr>
        <p:spPr>
          <a:xfrm>
            <a:off x="521639" y="260250"/>
            <a:ext cx="2117233" cy="1035991"/>
          </a:xfrm>
          <a:prstGeom prst="rect">
            <a:avLst/>
          </a:prstGeom>
        </p:spPr>
        <p:txBody>
          <a:bodyPr/>
          <a:lstStyle/>
          <a:p>
            <a:r>
              <a:rPr lang="en-IN" u="sng" dirty="0"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endParaRPr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5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521639" y="1265762"/>
            <a:ext cx="6940848" cy="233969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0" indent="0">
              <a:spcBef>
                <a:spcPts val="667"/>
              </a:spcBef>
              <a:buNone/>
              <a:defRPr sz="2400"/>
            </a:pPr>
            <a:r>
              <a:rPr lang="en-IN" sz="2400" b="1" dirty="0"/>
              <a:t>Mentor:</a:t>
            </a:r>
          </a:p>
          <a:p>
            <a:pPr marL="0" indent="0">
              <a:spcBef>
                <a:spcPts val="667"/>
              </a:spcBef>
              <a:buNone/>
              <a:defRPr sz="2400"/>
            </a:pPr>
            <a:r>
              <a:rPr lang="en-IN" sz="2400" dirty="0"/>
              <a:t>Jhalak Dutta</a:t>
            </a:r>
          </a:p>
          <a:p>
            <a:pPr marL="0" indent="0">
              <a:spcBef>
                <a:spcPts val="667"/>
              </a:spcBef>
              <a:buNone/>
              <a:defRPr sz="2400"/>
            </a:pPr>
            <a:r>
              <a:rPr lang="en-IN" sz="2400" dirty="0">
                <a:solidFill>
                  <a:schemeClr val="accent1"/>
                </a:solidFill>
                <a:hlinkClick r:id="rId2"/>
              </a:rPr>
              <a:t>https://www.linkedin.com/in/jhalak-dutta-hitkcse</a:t>
            </a:r>
            <a:endParaRPr lang="en-IN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667"/>
              </a:spcBef>
              <a:buNone/>
              <a:defRPr sz="2400"/>
            </a:pPr>
            <a:r>
              <a:rPr lang="en-IN" sz="2400" dirty="0">
                <a:solidFill>
                  <a:schemeClr val="accent1"/>
                </a:solidFill>
              </a:rPr>
              <a:t> </a:t>
            </a:r>
          </a:p>
          <a:p>
            <a:pPr marL="0" indent="0">
              <a:spcBef>
                <a:spcPts val="667"/>
              </a:spcBef>
              <a:buNone/>
              <a:defRPr sz="2400"/>
            </a:pPr>
            <a:r>
              <a:rPr lang="en-IN" sz="2400" b="1" dirty="0"/>
              <a:t>M</a:t>
            </a:r>
            <a:r>
              <a:rPr sz="2400" b="1" dirty="0"/>
              <a:t>embers:</a:t>
            </a:r>
            <a:endParaRPr lang="en-IN" sz="2400" b="1" dirty="0"/>
          </a:p>
          <a:p>
            <a:pPr marL="0" indent="0">
              <a:spcBef>
                <a:spcPts val="667"/>
              </a:spcBef>
              <a:buNone/>
              <a:defRPr sz="2400"/>
            </a:pPr>
            <a:br>
              <a:rPr lang="en-IN" sz="2400" dirty="0"/>
            </a:br>
            <a:r>
              <a:rPr lang="en-IN" sz="2400" dirty="0"/>
              <a:t>1. Gargi </a:t>
            </a:r>
            <a:r>
              <a:rPr lang="en-IN" sz="2400" dirty="0" err="1"/>
              <a:t>Lodh</a:t>
            </a:r>
            <a:r>
              <a:rPr lang="en-IN" sz="2400" dirty="0"/>
              <a:t> </a:t>
            </a:r>
          </a:p>
          <a:p>
            <a:pPr marL="0" indent="0">
              <a:spcBef>
                <a:spcPts val="667"/>
              </a:spcBef>
              <a:buNone/>
              <a:defRPr sz="2400"/>
            </a:pPr>
            <a:r>
              <a:rPr lang="en-IN" sz="2400" dirty="0">
                <a:solidFill>
                  <a:schemeClr val="accent1"/>
                </a:solidFill>
                <a:hlinkClick r:id="rId3"/>
              </a:rPr>
              <a:t>https://www.linkedin.com/in/glodh18</a:t>
            </a:r>
            <a:endParaRPr lang="en-IN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667"/>
              </a:spcBef>
              <a:buNone/>
              <a:defRPr sz="2400"/>
            </a:pPr>
            <a:br>
              <a:rPr lang="en-IN" sz="2400" dirty="0"/>
            </a:br>
            <a:r>
              <a:rPr lang="en-IN" sz="2400" dirty="0"/>
              <a:t>2. </a:t>
            </a:r>
            <a:r>
              <a:rPr lang="en-IN" sz="2400" dirty="0" err="1"/>
              <a:t>Devayanee</a:t>
            </a:r>
            <a:r>
              <a:rPr lang="en-IN" sz="2400" dirty="0"/>
              <a:t> Gupta</a:t>
            </a:r>
          </a:p>
          <a:p>
            <a:pPr marL="0" indent="0">
              <a:spcBef>
                <a:spcPts val="667"/>
              </a:spcBef>
              <a:buNone/>
              <a:defRPr sz="2400"/>
            </a:pPr>
            <a:r>
              <a:rPr lang="en-IN" sz="2400" dirty="0">
                <a:solidFill>
                  <a:schemeClr val="accent1"/>
                </a:solidFill>
                <a:hlinkClick r:id="rId4"/>
              </a:rPr>
              <a:t>https://www.linkedin.com/in/dg2805/</a:t>
            </a:r>
            <a:endParaRPr lang="en-IN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667"/>
              </a:spcBef>
              <a:buNone/>
              <a:defRPr sz="2400"/>
            </a:pPr>
            <a:endParaRPr lang="en-IN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667"/>
              </a:spcBef>
              <a:buNone/>
              <a:defRPr sz="2400"/>
            </a:pPr>
            <a:r>
              <a:rPr lang="en-IN" sz="2400" dirty="0"/>
              <a:t>Heritage Institute of Technology, Kolkata</a:t>
            </a:r>
            <a:endParaRPr sz="2400" dirty="0"/>
          </a:p>
          <a:p>
            <a:pPr marL="0" indent="0">
              <a:spcBef>
                <a:spcPts val="667"/>
              </a:spcBef>
              <a:buNone/>
              <a:defRPr sz="2200"/>
            </a:pPr>
            <a:endParaRPr sz="2400" dirty="0"/>
          </a:p>
          <a:p>
            <a:pPr marL="0" indent="0">
              <a:spcBef>
                <a:spcPts val="667"/>
              </a:spcBef>
              <a:buNone/>
              <a:defRPr sz="2400"/>
            </a:pPr>
            <a:endParaRPr sz="2400" dirty="0"/>
          </a:p>
          <a:p>
            <a:pPr marL="0" indent="0">
              <a:spcBef>
                <a:spcPts val="667"/>
              </a:spcBef>
              <a:buNone/>
              <a:defRPr sz="2400"/>
            </a:pPr>
            <a:endParaRPr sz="2400" dirty="0"/>
          </a:p>
          <a:p>
            <a:pPr marL="0" indent="0">
              <a:spcBef>
                <a:spcPts val="667"/>
              </a:spcBef>
              <a:buNone/>
              <a:defRPr sz="2400"/>
            </a:pPr>
            <a:endParaRPr sz="2400" dirty="0"/>
          </a:p>
          <a:p>
            <a:pPr marL="0" indent="0">
              <a:spcBef>
                <a:spcPts val="667"/>
              </a:spcBef>
              <a:buNone/>
              <a:defRPr sz="1800"/>
            </a:pPr>
            <a:endParaRPr sz="2400" dirty="0"/>
          </a:p>
          <a:p>
            <a:pPr marL="0" indent="0">
              <a:spcBef>
                <a:spcPts val="667"/>
              </a:spcBef>
              <a:buNone/>
              <a:defRPr sz="2400"/>
            </a:pPr>
            <a:endParaRPr sz="2400" dirty="0"/>
          </a:p>
        </p:txBody>
      </p:sp>
      <p:sp>
        <p:nvSpPr>
          <p:cNvPr id="1466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3049804" y="3290500"/>
            <a:ext cx="923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7" name="Picture 6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0AFD48E0-845C-9AAF-104F-C0C012251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461" y="260250"/>
            <a:ext cx="925325" cy="9176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4DFCFF-12DB-6C99-E905-322920A7E65E}"/>
              </a:ext>
            </a:extLst>
          </p:cNvPr>
          <p:cNvSpPr txBox="1"/>
          <p:nvPr/>
        </p:nvSpPr>
        <p:spPr>
          <a:xfrm>
            <a:off x="4719782" y="6171017"/>
            <a:ext cx="7472218" cy="68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</a:rPr>
              <a:t>AIORI-2</a:t>
            </a:r>
          </a:p>
          <a:p>
            <a:pPr algn="r">
              <a:lnSpc>
                <a:spcPts val="3075"/>
              </a:lnSpc>
            </a:pPr>
            <a:r>
              <a:rPr lang="en-US" sz="1200" b="1" dirty="0">
                <a:solidFill>
                  <a:schemeClr val="accent1"/>
                </a:solidFill>
                <a:latin typeface="Poppins" panose="00000500000000000000" pitchFamily="2" charset="0"/>
              </a:rPr>
              <a:t>Hackathon 2025, Grand Finale</a:t>
            </a:r>
            <a:endParaRPr lang="en-US" sz="1050" b="1" i="0" dirty="0">
              <a:solidFill>
                <a:schemeClr val="accent1"/>
              </a:solidFill>
              <a:effectLst/>
              <a:latin typeface="Poppins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168116-D76A-EE9C-7DD8-4F04CC93DC2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796" t="722" r="2120" b="2454"/>
          <a:stretch>
            <a:fillRect/>
          </a:stretch>
        </p:blipFill>
        <p:spPr>
          <a:xfrm>
            <a:off x="7777511" y="1572187"/>
            <a:ext cx="3892850" cy="3436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B3965E-F2B3-3693-7E40-F3A7AFFE273D}"/>
              </a:ext>
            </a:extLst>
          </p:cNvPr>
          <p:cNvSpPr txBox="1"/>
          <p:nvPr/>
        </p:nvSpPr>
        <p:spPr>
          <a:xfrm>
            <a:off x="8046231" y="5403136"/>
            <a:ext cx="3903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GitHub Link:</a:t>
            </a:r>
          </a:p>
          <a:p>
            <a:r>
              <a:rPr lang="en-IN" dirty="0">
                <a:solidFill>
                  <a:schemeClr val="accent1"/>
                </a:solidFill>
                <a:hlinkClick r:id="rId7"/>
              </a:rPr>
              <a:t>https://github.com/glodh21/DDos_Duo</a:t>
            </a:r>
            <a:endParaRPr lang="en-IN" dirty="0">
              <a:solidFill>
                <a:schemeClr val="accent1"/>
              </a:solidFill>
            </a:endParaRPr>
          </a:p>
          <a:p>
            <a:endParaRPr lang="en-IN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C0662-69CE-F729-764B-D3B57AD34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Title 1">
            <a:extLst>
              <a:ext uri="{FF2B5EF4-FFF2-40B4-BE49-F238E27FC236}">
                <a16:creationId xmlns:a16="http://schemas.microsoft.com/office/drawing/2014/main" id="{C830D879-D6AF-C4FE-EFA2-D8327E3C15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6041" y="2169387"/>
            <a:ext cx="10739918" cy="25192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IN" sz="6000" dirty="0">
                <a:latin typeface="Arial" panose="020B0604020202020204" pitchFamily="34" charset="0"/>
                <a:cs typeface="Arial" panose="020B0604020202020204" pitchFamily="34" charset="0"/>
              </a:rPr>
              <a:t>Hyperfast DNS Load Balancer</a:t>
            </a:r>
            <a:endParaRPr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85EC9C97-DD5B-6F9E-3A46-9CBAFA8B4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256" y="203455"/>
            <a:ext cx="925325" cy="9176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00E5-879F-07BF-B514-E600DFF7E7F2}"/>
              </a:ext>
            </a:extLst>
          </p:cNvPr>
          <p:cNvSpPr txBox="1"/>
          <p:nvPr/>
        </p:nvSpPr>
        <p:spPr>
          <a:xfrm>
            <a:off x="4719782" y="6171017"/>
            <a:ext cx="7472218" cy="68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</a:rPr>
              <a:t>AIORI-2</a:t>
            </a:r>
          </a:p>
          <a:p>
            <a:pPr algn="r">
              <a:lnSpc>
                <a:spcPts val="3075"/>
              </a:lnSpc>
            </a:pPr>
            <a:r>
              <a:rPr lang="en-US" sz="1200" b="1" dirty="0">
                <a:solidFill>
                  <a:schemeClr val="accent1"/>
                </a:solidFill>
                <a:latin typeface="Poppins" panose="00000500000000000000" pitchFamily="2" charset="0"/>
              </a:rPr>
              <a:t>Hackathon</a:t>
            </a:r>
            <a:r>
              <a:rPr lang="en-US" sz="1200" b="1" i="0" dirty="0">
                <a:solidFill>
                  <a:schemeClr val="accent1"/>
                </a:solidFill>
                <a:effectLst/>
                <a:latin typeface="Poppins" panose="00000500000000000000" pitchFamily="2" charset="0"/>
              </a:rPr>
              <a:t> 2025, Grand Finale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A01967-44CE-A230-420C-CCA0EA039852}"/>
              </a:ext>
            </a:extLst>
          </p:cNvPr>
          <p:cNvSpPr txBox="1"/>
          <p:nvPr/>
        </p:nvSpPr>
        <p:spPr>
          <a:xfrm>
            <a:off x="312419" y="828681"/>
            <a:ext cx="3929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/>
              <a:t>Problem Statement 10</a:t>
            </a:r>
          </a:p>
        </p:txBody>
      </p:sp>
    </p:spTree>
    <p:extLst>
      <p:ext uri="{BB962C8B-B14F-4D97-AF65-F5344CB8AC3E}">
        <p14:creationId xmlns:p14="http://schemas.microsoft.com/office/powerpoint/2010/main" val="192373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87B2B-B151-3FD6-FFAA-E9A29391A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B91F3441-5E71-D1BC-A157-62D487824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256" y="203455"/>
            <a:ext cx="925325" cy="9176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7E7A0C-D067-E5DF-24C7-98602EFCF29C}"/>
              </a:ext>
            </a:extLst>
          </p:cNvPr>
          <p:cNvSpPr txBox="1"/>
          <p:nvPr/>
        </p:nvSpPr>
        <p:spPr>
          <a:xfrm>
            <a:off x="4719782" y="6171017"/>
            <a:ext cx="7472218" cy="68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</a:rPr>
              <a:t>AIORI-2</a:t>
            </a:r>
          </a:p>
          <a:p>
            <a:pPr algn="r">
              <a:lnSpc>
                <a:spcPts val="3075"/>
              </a:lnSpc>
            </a:pPr>
            <a:r>
              <a:rPr lang="en-US" sz="1200" b="1" dirty="0">
                <a:solidFill>
                  <a:schemeClr val="accent1"/>
                </a:solidFill>
                <a:latin typeface="Poppins" panose="00000500000000000000" pitchFamily="2" charset="0"/>
              </a:rPr>
              <a:t>Hackathon</a:t>
            </a:r>
            <a:r>
              <a:rPr lang="en-US" sz="1200" b="1" i="0" dirty="0">
                <a:solidFill>
                  <a:schemeClr val="accent1"/>
                </a:solidFill>
                <a:effectLst/>
                <a:latin typeface="Poppins" panose="00000500000000000000" pitchFamily="2" charset="0"/>
              </a:rPr>
              <a:t> 2025, Grand Finale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CDB59D-FE90-BB81-0217-C102A5D15DF6}"/>
              </a:ext>
            </a:extLst>
          </p:cNvPr>
          <p:cNvSpPr txBox="1"/>
          <p:nvPr/>
        </p:nvSpPr>
        <p:spPr>
          <a:xfrm>
            <a:off x="152859" y="128874"/>
            <a:ext cx="321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What is DNS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5A93A3-E625-7712-D0F4-E63CC9A4D4E7}"/>
              </a:ext>
            </a:extLst>
          </p:cNvPr>
          <p:cNvSpPr txBox="1"/>
          <p:nvPr/>
        </p:nvSpPr>
        <p:spPr>
          <a:xfrm>
            <a:off x="152857" y="2540868"/>
            <a:ext cx="49893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dirty="0"/>
              <a:t>What is </a:t>
            </a: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en-IN" sz="3600" dirty="0"/>
              <a:t> Balancing?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CA3651-6866-114B-98C3-51FCF21AA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34" y="4599896"/>
            <a:ext cx="5873589" cy="894904"/>
          </a:xfrm>
        </p:spPr>
        <p:txBody>
          <a:bodyPr>
            <a:normAutofit fontScale="90000"/>
          </a:bodyPr>
          <a:lstStyle/>
          <a:p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When is it called “Hyperfast”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8420D4-0C55-47C6-4DC2-F2BD7740512C}"/>
              </a:ext>
            </a:extLst>
          </p:cNvPr>
          <p:cNvSpPr txBox="1"/>
          <p:nvPr/>
        </p:nvSpPr>
        <p:spPr>
          <a:xfrm>
            <a:off x="152859" y="775205"/>
            <a:ext cx="5775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DNS is a hierarchical and distributed naming system that translates domain names into IP addresses. When you type a domain name like www.geeksforgeeks.org into your browser, DNS ensures that the request reaches the correct server by resolving the domain to its corresponding IP address.</a:t>
            </a:r>
            <a:endParaRPr lang="en-IN" dirty="0"/>
          </a:p>
        </p:txBody>
      </p:sp>
      <p:pic>
        <p:nvPicPr>
          <p:cNvPr id="9" name="Picture 8" descr="A diagram of a computer server&#10;&#10;AI-generated content may be incorrect.">
            <a:extLst>
              <a:ext uri="{FF2B5EF4-FFF2-40B4-BE49-F238E27FC236}">
                <a16:creationId xmlns:a16="http://schemas.microsoft.com/office/drawing/2014/main" id="{0302AF48-C5FD-6B3F-8C0C-2CAADF26E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37"/>
          <a:stretch>
            <a:fillRect/>
          </a:stretch>
        </p:blipFill>
        <p:spPr>
          <a:xfrm>
            <a:off x="6005993" y="1778737"/>
            <a:ext cx="5873588" cy="37346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2CEB23-4B21-87CE-4AEF-D98B70CD781C}"/>
              </a:ext>
            </a:extLst>
          </p:cNvPr>
          <p:cNvSpPr txBox="1"/>
          <p:nvPr/>
        </p:nvSpPr>
        <p:spPr>
          <a:xfrm>
            <a:off x="152858" y="3203258"/>
            <a:ext cx="5943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Domain Name System(DNS) load balancing is a technique used to distribute network traffic throughout multiple servers or sources to improve overall performance, availability, and redundancy.</a:t>
            </a:r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58E7F4-9464-1D6F-2137-FAC8BDAC718C}"/>
              </a:ext>
            </a:extLst>
          </p:cNvPr>
          <p:cNvSpPr txBox="1"/>
          <p:nvPr/>
        </p:nvSpPr>
        <p:spPr>
          <a:xfrm>
            <a:off x="152857" y="5434537"/>
            <a:ext cx="8260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Extreme/Hyperfast &gt; 100,000 QPS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Global tech giants (e.g., Google processes ~40,000 searches per second globally)</a:t>
            </a:r>
          </a:p>
        </p:txBody>
      </p:sp>
    </p:spTree>
    <p:extLst>
      <p:ext uri="{BB962C8B-B14F-4D97-AF65-F5344CB8AC3E}">
        <p14:creationId xmlns:p14="http://schemas.microsoft.com/office/powerpoint/2010/main" val="1174243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34BCE-1729-6EA6-187F-910A82E71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Title 1">
            <a:extLst>
              <a:ext uri="{FF2B5EF4-FFF2-40B4-BE49-F238E27FC236}">
                <a16:creationId xmlns:a16="http://schemas.microsoft.com/office/drawing/2014/main" id="{F7D7B7BE-99E2-C057-CB11-F1C5B3BD9F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7150" y="546185"/>
            <a:ext cx="9585798" cy="7671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IN" sz="4800" dirty="0">
                <a:latin typeface="Arial" panose="020B0604020202020204" pitchFamily="34" charset="0"/>
                <a:cs typeface="Arial" panose="020B0604020202020204" pitchFamily="34" charset="0"/>
              </a:rPr>
              <a:t>Objectives &amp; Deliverables</a:t>
            </a:r>
            <a:endParaRPr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1A073CBB-5482-7F39-AA35-4996EB2D1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256" y="203455"/>
            <a:ext cx="925325" cy="9176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6B18B4-26FC-BE64-35C4-8A1F09821887}"/>
              </a:ext>
            </a:extLst>
          </p:cNvPr>
          <p:cNvSpPr txBox="1"/>
          <p:nvPr/>
        </p:nvSpPr>
        <p:spPr>
          <a:xfrm>
            <a:off x="4719782" y="6171017"/>
            <a:ext cx="7472218" cy="68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</a:rPr>
              <a:t>AIORI-2</a:t>
            </a:r>
          </a:p>
          <a:p>
            <a:pPr algn="r">
              <a:lnSpc>
                <a:spcPts val="3075"/>
              </a:lnSpc>
            </a:pPr>
            <a:r>
              <a:rPr lang="en-US" sz="1200" b="1" dirty="0">
                <a:solidFill>
                  <a:schemeClr val="accent1"/>
                </a:solidFill>
                <a:latin typeface="Poppins" panose="00000500000000000000" pitchFamily="2" charset="0"/>
              </a:rPr>
              <a:t>Hackathon</a:t>
            </a:r>
            <a:r>
              <a:rPr lang="en-US" sz="1200" b="1" i="0" dirty="0">
                <a:solidFill>
                  <a:schemeClr val="accent1"/>
                </a:solidFill>
                <a:effectLst/>
                <a:latin typeface="Poppins" panose="00000500000000000000" pitchFamily="2" charset="0"/>
              </a:rPr>
              <a:t> 2025, Grand Finale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412049D-CE4B-6904-F25E-3A2A199BA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150" y="1923700"/>
            <a:ext cx="9837471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Build a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high-performance DNS load balancer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using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kernel-bypass frameworks (XDP +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eBPF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Implement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adaptive load balancing algorithms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Round Robin, Weighted RR, Power of Two Choices, and Latency-based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Integrate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health checks.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Deploy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Prometheus + Grafana telemetry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real-time QPS and latency visualization.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Achieve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~1.5 Lakh QPS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XDP Generic mode and demonstrate RFC-compliant DNS behavior.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architecture, performance benchmarks, and open-source codebase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the complete deliverable.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Lay the groundwork for scaling to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 M+ QPS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using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XDP Native mode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zero-copy I/O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SIMD optimization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443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605E5-ECC3-51CE-506D-2A6B90F0A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Title 1">
            <a:extLst>
              <a:ext uri="{FF2B5EF4-FFF2-40B4-BE49-F238E27FC236}">
                <a16:creationId xmlns:a16="http://schemas.microsoft.com/office/drawing/2014/main" id="{61B758E1-8745-C623-20F8-69855EB613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6538369" cy="1325563"/>
          </a:xfrm>
          <a:prstGeom prst="rect">
            <a:avLst/>
          </a:prstGeom>
        </p:spPr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Adaptive Load Balancing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3" name="Content Placeholder 2">
            <a:extLst>
              <a:ext uri="{FF2B5EF4-FFF2-40B4-BE49-F238E27FC236}">
                <a16:creationId xmlns:a16="http://schemas.microsoft.com/office/drawing/2014/main" id="{022CC021-B42F-5051-CAD8-77A34CD8BC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8133" y="1938868"/>
            <a:ext cx="8170390" cy="17678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Algorithms Implemented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Round Robin (RR):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Sequential backend selection.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Weighted Round Robin (WRR):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Based on backend capacity.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Power of Two Choices (P2C):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Chooses less-loaded backend among two randoms.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Latency-based: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Picks backend with lowest recent RTT.</a:t>
            </a:r>
          </a:p>
          <a:p>
            <a:pPr marL="304792" indent="-304792">
              <a:spcBef>
                <a:spcPts val="667"/>
              </a:spcBef>
              <a:buFontTx/>
              <a:defRPr sz="2400"/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4" name="Slide Number Placeholder 5">
            <a:extLst>
              <a:ext uri="{FF2B5EF4-FFF2-40B4-BE49-F238E27FC236}">
                <a16:creationId xmlns:a16="http://schemas.microsoft.com/office/drawing/2014/main" id="{FD41A10B-3B0F-6940-6101-476F8A16E6E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3184816" y="3992435"/>
            <a:ext cx="923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1" name="Picture 10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272F4F7B-A4C1-980A-FA9A-6CC1CC558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461" y="260250"/>
            <a:ext cx="925325" cy="9176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BD7758-E8A1-0A18-F789-B09D3BCDBA25}"/>
              </a:ext>
            </a:extLst>
          </p:cNvPr>
          <p:cNvSpPr txBox="1"/>
          <p:nvPr/>
        </p:nvSpPr>
        <p:spPr>
          <a:xfrm>
            <a:off x="4719782" y="6171017"/>
            <a:ext cx="7472218" cy="68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</a:rPr>
              <a:t>AIORI-2</a:t>
            </a:r>
          </a:p>
          <a:p>
            <a:pPr algn="r">
              <a:lnSpc>
                <a:spcPts val="3075"/>
              </a:lnSpc>
            </a:pPr>
            <a:r>
              <a:rPr lang="en-US" sz="1200" b="1" dirty="0">
                <a:solidFill>
                  <a:schemeClr val="accent1"/>
                </a:solidFill>
                <a:latin typeface="Poppins" panose="00000500000000000000" pitchFamily="2" charset="0"/>
              </a:rPr>
              <a:t>Hackathon</a:t>
            </a:r>
            <a:r>
              <a:rPr lang="en-US" sz="1200" b="1" i="0" dirty="0">
                <a:solidFill>
                  <a:schemeClr val="accent1"/>
                </a:solidFill>
                <a:effectLst/>
                <a:latin typeface="Poppins" panose="00000500000000000000" pitchFamily="2" charset="0"/>
              </a:rPr>
              <a:t> 2025, Grand Finale</a:t>
            </a:r>
          </a:p>
        </p:txBody>
      </p:sp>
    </p:spTree>
    <p:extLst>
      <p:ext uri="{BB962C8B-B14F-4D97-AF65-F5344CB8AC3E}">
        <p14:creationId xmlns:p14="http://schemas.microsoft.com/office/powerpoint/2010/main" val="3726704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Title 1"/>
          <p:cNvSpPr txBox="1">
            <a:spLocks noGrp="1"/>
          </p:cNvSpPr>
          <p:nvPr>
            <p:ph type="title"/>
          </p:nvPr>
        </p:nvSpPr>
        <p:spPr>
          <a:xfrm>
            <a:off x="279740" y="123336"/>
            <a:ext cx="3561966" cy="1036063"/>
          </a:xfrm>
          <a:prstGeom prst="rect">
            <a:avLst/>
          </a:prstGeom>
        </p:spPr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QPS Growth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594405" y="4765686"/>
            <a:ext cx="923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6" name="Picture 5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D410848D-B028-35CD-BC57-FD7671559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461" y="260250"/>
            <a:ext cx="925325" cy="9176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D80F6F-6B01-5C73-2045-6449216168E6}"/>
              </a:ext>
            </a:extLst>
          </p:cNvPr>
          <p:cNvSpPr txBox="1"/>
          <p:nvPr/>
        </p:nvSpPr>
        <p:spPr>
          <a:xfrm>
            <a:off x="6096000" y="6048322"/>
            <a:ext cx="6096000" cy="686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</a:rPr>
              <a:t>AIORI-2</a:t>
            </a:r>
          </a:p>
          <a:p>
            <a:pPr algn="r">
              <a:lnSpc>
                <a:spcPts val="3075"/>
              </a:lnSpc>
            </a:pPr>
            <a:r>
              <a:rPr lang="en-US" sz="1200" b="1" dirty="0">
                <a:solidFill>
                  <a:schemeClr val="accent1"/>
                </a:solidFill>
                <a:latin typeface="Poppins" panose="00000500000000000000" pitchFamily="2" charset="0"/>
              </a:rPr>
              <a:t>Hackathon</a:t>
            </a:r>
            <a:r>
              <a:rPr lang="en-US" sz="1200" b="1" i="0" dirty="0">
                <a:solidFill>
                  <a:schemeClr val="accent1"/>
                </a:solidFill>
                <a:effectLst/>
                <a:latin typeface="Poppins" panose="00000500000000000000" pitchFamily="2" charset="0"/>
              </a:rPr>
              <a:t> 2025, Grand Finale</a:t>
            </a:r>
            <a:endParaRPr lang="en-US" sz="1200" dirty="0"/>
          </a:p>
        </p:txBody>
      </p:sp>
      <p:pic>
        <p:nvPicPr>
          <p:cNvPr id="7" name="Picture 6" descr="A computer screen with numbers and symbols&#10;&#10;AI-generated content may be incorrect.">
            <a:extLst>
              <a:ext uri="{FF2B5EF4-FFF2-40B4-BE49-F238E27FC236}">
                <a16:creationId xmlns:a16="http://schemas.microsoft.com/office/drawing/2014/main" id="{91226DC8-DB6C-BBFA-ED9C-4D2395D93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0" b="4743"/>
          <a:stretch>
            <a:fillRect/>
          </a:stretch>
        </p:blipFill>
        <p:spPr>
          <a:xfrm>
            <a:off x="279740" y="1557701"/>
            <a:ext cx="4880635" cy="2295525"/>
          </a:xfrm>
          <a:prstGeom prst="rect">
            <a:avLst/>
          </a:prstGeom>
        </p:spPr>
      </p:pic>
      <p:pic>
        <p:nvPicPr>
          <p:cNvPr id="11" name="Picture 10" descr="A computer screen with white text&#10;&#10;AI-generated content may be incorrect.">
            <a:extLst>
              <a:ext uri="{FF2B5EF4-FFF2-40B4-BE49-F238E27FC236}">
                <a16:creationId xmlns:a16="http://schemas.microsoft.com/office/drawing/2014/main" id="{DF05D88B-F4A3-8DC4-E363-629F9F605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1" r="31225"/>
          <a:stretch>
            <a:fillRect/>
          </a:stretch>
        </p:blipFill>
        <p:spPr>
          <a:xfrm>
            <a:off x="3636154" y="4324838"/>
            <a:ext cx="5050647" cy="24098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8AD700-A576-2489-69C9-4696A86B48CE}"/>
              </a:ext>
            </a:extLst>
          </p:cNvPr>
          <p:cNvSpPr txBox="1"/>
          <p:nvPr/>
        </p:nvSpPr>
        <p:spPr>
          <a:xfrm>
            <a:off x="279740" y="1086089"/>
            <a:ext cx="304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Round Robin Algorithm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62483F-FCF9-6436-7C4F-3B4270B65FA5}"/>
              </a:ext>
            </a:extLst>
          </p:cNvPr>
          <p:cNvSpPr txBox="1"/>
          <p:nvPr/>
        </p:nvSpPr>
        <p:spPr>
          <a:xfrm>
            <a:off x="6300241" y="1086089"/>
            <a:ext cx="2386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Adaptive Load Balancer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C2DE5C-F62F-4CC6-A11E-3497A76A4E71}"/>
              </a:ext>
            </a:extLst>
          </p:cNvPr>
          <p:cNvSpPr txBox="1"/>
          <p:nvPr/>
        </p:nvSpPr>
        <p:spPr>
          <a:xfrm>
            <a:off x="3587058" y="3904366"/>
            <a:ext cx="2657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XDP Generic Framework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0135A4-04D3-CAD9-526C-7598069F12A3}"/>
              </a:ext>
            </a:extLst>
          </p:cNvPr>
          <p:cNvSpPr/>
          <p:nvPr/>
        </p:nvSpPr>
        <p:spPr>
          <a:xfrm>
            <a:off x="2063407" y="3099142"/>
            <a:ext cx="1336442" cy="2454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092B80-D615-AA4D-7CDC-9E340A614044}"/>
              </a:ext>
            </a:extLst>
          </p:cNvPr>
          <p:cNvSpPr/>
          <p:nvPr/>
        </p:nvSpPr>
        <p:spPr>
          <a:xfrm>
            <a:off x="5427779" y="5986326"/>
            <a:ext cx="1336442" cy="2454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1" name="Picture 20" descr="A computer screen with numbers and numbers&#10;&#10;AI-generated content may be incorrect.">
            <a:extLst>
              <a:ext uri="{FF2B5EF4-FFF2-40B4-BE49-F238E27FC236}">
                <a16:creationId xmlns:a16="http://schemas.microsoft.com/office/drawing/2014/main" id="{ABBE0DA3-5A4D-1338-6428-0A56E91B2A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895" y="1555026"/>
            <a:ext cx="5638800" cy="22669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D95B8E9-A2EA-FE17-D004-CA590A73EBDB}"/>
              </a:ext>
            </a:extLst>
          </p:cNvPr>
          <p:cNvSpPr/>
          <p:nvPr/>
        </p:nvSpPr>
        <p:spPr>
          <a:xfrm>
            <a:off x="8170958" y="3028627"/>
            <a:ext cx="1336442" cy="2454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Title 1"/>
          <p:cNvSpPr txBox="1">
            <a:spLocks noGrp="1"/>
          </p:cNvSpPr>
          <p:nvPr>
            <p:ph type="title"/>
          </p:nvPr>
        </p:nvSpPr>
        <p:spPr>
          <a:xfrm>
            <a:off x="460498" y="257218"/>
            <a:ext cx="3881582" cy="1325563"/>
          </a:xfrm>
          <a:prstGeom prst="rect">
            <a:avLst/>
          </a:prstGeom>
        </p:spPr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RFC &amp; Results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CF9A271-58A8-7B52-C6B8-0726BFED3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87155"/>
              </p:ext>
            </p:extLst>
          </p:nvPr>
        </p:nvGraphicFramePr>
        <p:xfrm>
          <a:off x="339030" y="4342961"/>
          <a:ext cx="6067907" cy="3248398"/>
        </p:xfrm>
        <a:graphic>
          <a:graphicData uri="http://schemas.openxmlformats.org/drawingml/2006/table">
            <a:tbl>
              <a:tblPr/>
              <a:tblGrid>
                <a:gridCol w="3028162">
                  <a:extLst>
                    <a:ext uri="{9D8B030D-6E8A-4147-A177-3AD203B41FA5}">
                      <a16:colId xmlns:a16="http://schemas.microsoft.com/office/drawing/2014/main" val="1544405044"/>
                    </a:ext>
                  </a:extLst>
                </a:gridCol>
                <a:gridCol w="3039745">
                  <a:extLst>
                    <a:ext uri="{9D8B030D-6E8A-4147-A177-3AD203B41FA5}">
                      <a16:colId xmlns:a16="http://schemas.microsoft.com/office/drawing/2014/main" val="671102364"/>
                    </a:ext>
                  </a:extLst>
                </a:gridCol>
              </a:tblGrid>
              <a:tr h="5649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 dirty="0"/>
                        <a:t>Metric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 dirty="0"/>
                        <a:t>Result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14086"/>
                  </a:ext>
                </a:extLst>
              </a:tr>
              <a:tr h="5649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0" dirty="0"/>
                        <a:t>Throughput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0" dirty="0"/>
                        <a:t>~1.5 Lakh QPS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479357"/>
                  </a:ext>
                </a:extLst>
              </a:tr>
              <a:tr h="5649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0"/>
                        <a:t>Average Latency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0" dirty="0"/>
                        <a:t>~0.9 </a:t>
                      </a:r>
                      <a:r>
                        <a:rPr lang="en-IN" b="0" dirty="0" err="1"/>
                        <a:t>ms</a:t>
                      </a:r>
                      <a:endParaRPr lang="en-IN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837529"/>
                  </a:ext>
                </a:extLst>
              </a:tr>
              <a:tr h="9886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0" dirty="0"/>
                        <a:t>Health Check Interval</a:t>
                      </a:r>
                    </a:p>
                    <a:p>
                      <a:pPr>
                        <a:buNone/>
                      </a:pPr>
                      <a:endParaRPr lang="en-IN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0" dirty="0"/>
                        <a:t>2000 </a:t>
                      </a:r>
                      <a:r>
                        <a:rPr lang="en-IN" b="0" dirty="0" err="1"/>
                        <a:t>ms</a:t>
                      </a:r>
                      <a:endParaRPr lang="en-IN" b="0" dirty="0"/>
                    </a:p>
                    <a:p>
                      <a:pPr>
                        <a:buNone/>
                      </a:pPr>
                      <a:endParaRPr lang="en-IN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576272"/>
                  </a:ext>
                </a:extLst>
              </a:tr>
              <a:tr h="564939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1559794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DEA5333B-2F15-BEFE-D11E-C827D0F15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498" y="1582781"/>
            <a:ext cx="594643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RFC 1034 &amp; 1035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Defined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DNS architecture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message formats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resolution mechanisms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Formed the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base of our DNS packet processing and validation layer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Ensured RFC-compliant parsing, caching, and authoritative response handling.</a:t>
            </a:r>
          </a:p>
        </p:txBody>
      </p:sp>
      <p:pic>
        <p:nvPicPr>
          <p:cNvPr id="8" name="Picture 7" descr="A computer screen with white text&#10;&#10;AI-generated content may be incorrect.">
            <a:extLst>
              <a:ext uri="{FF2B5EF4-FFF2-40B4-BE49-F238E27FC236}">
                <a16:creationId xmlns:a16="http://schemas.microsoft.com/office/drawing/2014/main" id="{E50C89BB-2F79-B012-FF91-225855F1DC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2" r="31260"/>
          <a:stretch>
            <a:fillRect/>
          </a:stretch>
        </p:blipFill>
        <p:spPr>
          <a:xfrm>
            <a:off x="6856020" y="138158"/>
            <a:ext cx="4963673" cy="31190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B15453-B6FA-1B44-E7E9-DA01DCE3D191}"/>
              </a:ext>
            </a:extLst>
          </p:cNvPr>
          <p:cNvSpPr/>
          <p:nvPr/>
        </p:nvSpPr>
        <p:spPr>
          <a:xfrm>
            <a:off x="7094424" y="2521129"/>
            <a:ext cx="2811354" cy="2158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noFill/>
            </a:endParaRPr>
          </a:p>
        </p:txBody>
      </p:sp>
      <p:pic>
        <p:nvPicPr>
          <p:cNvPr id="14" name="Picture 13" descr="A graph showing a number of data&#10;&#10;AI-generated content may be incorrect.">
            <a:extLst>
              <a:ext uri="{FF2B5EF4-FFF2-40B4-BE49-F238E27FC236}">
                <a16:creationId xmlns:a16="http://schemas.microsoft.com/office/drawing/2014/main" id="{342223BE-E623-BF3F-8925-E31E6AE37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020" y="3600814"/>
            <a:ext cx="5096168" cy="30299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09453-6BDC-DC05-D50F-7AAAFCA88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Title 1">
            <a:extLst>
              <a:ext uri="{FF2B5EF4-FFF2-40B4-BE49-F238E27FC236}">
                <a16:creationId xmlns:a16="http://schemas.microsoft.com/office/drawing/2014/main" id="{00BD3CF2-E0E5-FCE2-DA5E-521933FCB3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364337"/>
            <a:ext cx="4006457" cy="1325563"/>
          </a:xfrm>
          <a:prstGeom prst="rect">
            <a:avLst/>
          </a:prstGeom>
        </p:spPr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Workflow</a:t>
            </a:r>
          </a:p>
        </p:txBody>
      </p:sp>
      <p:pic>
        <p:nvPicPr>
          <p:cNvPr id="11" name="Picture 10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ABE929E2-F714-57FB-E10C-7B5B42200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256" y="203455"/>
            <a:ext cx="925325" cy="9176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2FEF41-8EDC-3383-4383-AF19AB049DDF}"/>
              </a:ext>
            </a:extLst>
          </p:cNvPr>
          <p:cNvSpPr txBox="1"/>
          <p:nvPr/>
        </p:nvSpPr>
        <p:spPr>
          <a:xfrm>
            <a:off x="4719782" y="6171017"/>
            <a:ext cx="7472218" cy="68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>
                <a:solidFill>
                  <a:schemeClr val="tx2"/>
                </a:solidFill>
              </a:rPr>
              <a:t>AIORI-2</a:t>
            </a:r>
          </a:p>
          <a:p>
            <a:pPr algn="r">
              <a:lnSpc>
                <a:spcPts val="3075"/>
              </a:lnSpc>
            </a:pPr>
            <a:r>
              <a:rPr lang="en-US" sz="1200" b="1">
                <a:solidFill>
                  <a:schemeClr val="accent1"/>
                </a:solidFill>
                <a:latin typeface="Poppins" panose="00000500000000000000" pitchFamily="2" charset="0"/>
              </a:rPr>
              <a:t>Hackathon</a:t>
            </a:r>
            <a:r>
              <a:rPr lang="en-US" sz="1200" b="1" i="0">
                <a:solidFill>
                  <a:schemeClr val="accent1"/>
                </a:solidFill>
                <a:effectLst/>
                <a:latin typeface="Poppins" panose="00000500000000000000" pitchFamily="2" charset="0"/>
              </a:rPr>
              <a:t> 2025, Grand Finale</a:t>
            </a:r>
            <a:endParaRPr lang="en-US" sz="1200" b="1" i="0" dirty="0">
              <a:solidFill>
                <a:schemeClr val="accent1"/>
              </a:solidFill>
              <a:effectLst/>
              <a:latin typeface="Poppins" panose="00000500000000000000" pitchFamily="2" charset="0"/>
            </a:endParaRPr>
          </a:p>
        </p:txBody>
      </p:sp>
      <p:pic>
        <p:nvPicPr>
          <p:cNvPr id="7" name="Picture 6" descr="A diagram of a diagram&#10;&#10;AI-generated content may be incorrect.">
            <a:extLst>
              <a:ext uri="{FF2B5EF4-FFF2-40B4-BE49-F238E27FC236}">
                <a16:creationId xmlns:a16="http://schemas.microsoft.com/office/drawing/2014/main" id="{61F2E029-9FDB-17D3-DBCA-037F0508E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1"/>
          <a:stretch>
            <a:fillRect/>
          </a:stretch>
        </p:blipFill>
        <p:spPr>
          <a:xfrm>
            <a:off x="1259255" y="586119"/>
            <a:ext cx="9673489" cy="59842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F4CF27-9955-EE53-0B0A-3CEBECA42EA3}"/>
              </a:ext>
            </a:extLst>
          </p:cNvPr>
          <p:cNvSpPr txBox="1"/>
          <p:nvPr/>
        </p:nvSpPr>
        <p:spPr>
          <a:xfrm>
            <a:off x="1872255" y="6306658"/>
            <a:ext cx="8705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!! Generic XDP </a:t>
            </a:r>
            <a:r>
              <a:rPr lang="en-US" b="1" dirty="0"/>
              <a:t>cannot reach 1M QPS</a:t>
            </a:r>
            <a:r>
              <a:rPr lang="en-US" dirty="0"/>
              <a:t> due to lack of zero-copy and hardware driver support.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06412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57C68-2AD0-B17F-87AC-01FFCE804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Title 1">
            <a:extLst>
              <a:ext uri="{FF2B5EF4-FFF2-40B4-BE49-F238E27FC236}">
                <a16:creationId xmlns:a16="http://schemas.microsoft.com/office/drawing/2014/main" id="{1A9B60B0-E70B-5B33-EF3A-F128DD853E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8759933" cy="1325563"/>
          </a:xfrm>
          <a:prstGeom prst="rect">
            <a:avLst/>
          </a:prstGeom>
        </p:spPr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XDP Framework (Generic Mode)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blue circle with white and orange letters and a symbol&#10;&#10;Description automatically generated">
            <a:extLst>
              <a:ext uri="{FF2B5EF4-FFF2-40B4-BE49-F238E27FC236}">
                <a16:creationId xmlns:a16="http://schemas.microsoft.com/office/drawing/2014/main" id="{4F45512C-F9AC-8CDD-65B8-E62212620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256" y="203455"/>
            <a:ext cx="925325" cy="9176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95E090-CD8E-7C3C-8867-FF4C44633B80}"/>
              </a:ext>
            </a:extLst>
          </p:cNvPr>
          <p:cNvSpPr txBox="1"/>
          <p:nvPr/>
        </p:nvSpPr>
        <p:spPr>
          <a:xfrm>
            <a:off x="4719782" y="6171017"/>
            <a:ext cx="7472218" cy="68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</a:rPr>
              <a:t>AIORI-2</a:t>
            </a:r>
          </a:p>
          <a:p>
            <a:pPr algn="r">
              <a:lnSpc>
                <a:spcPts val="3075"/>
              </a:lnSpc>
            </a:pPr>
            <a:r>
              <a:rPr lang="en-US" sz="1200" b="1" dirty="0">
                <a:solidFill>
                  <a:schemeClr val="accent1"/>
                </a:solidFill>
                <a:latin typeface="Poppins" panose="00000500000000000000" pitchFamily="2" charset="0"/>
              </a:rPr>
              <a:t>Hackathon</a:t>
            </a:r>
            <a:r>
              <a:rPr lang="en-US" sz="1200" b="1" i="0" dirty="0">
                <a:solidFill>
                  <a:schemeClr val="accent1"/>
                </a:solidFill>
                <a:effectLst/>
                <a:latin typeface="Poppins" panose="00000500000000000000" pitchFamily="2" charset="0"/>
              </a:rPr>
              <a:t> 2025, Grand Finale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99C884-9FCF-5841-3870-9E0B3BA8C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1694273"/>
            <a:ext cx="1048779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Implemented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load balancer prototype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using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XDP Generic mode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Used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bpftool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managing and attaching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eBPF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programs to interfaces.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Deployed </a:t>
            </a:r>
            <a:r>
              <a:rPr lang="en-US" altLang="en-US" sz="2400" b="1" dirty="0">
                <a:latin typeface="Arial" panose="020B0604020202020204" pitchFamily="34" charset="0"/>
              </a:rPr>
              <a:t>3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BIND servers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authoritative backends.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Integrated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Prometheus exporters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real-time QPS and latency.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419AB2-9BCF-FEE1-0482-56A32F5FA83C}"/>
              </a:ext>
            </a:extLst>
          </p:cNvPr>
          <p:cNvSpPr txBox="1"/>
          <p:nvPr/>
        </p:nvSpPr>
        <p:spPr>
          <a:xfrm>
            <a:off x="838199" y="3837137"/>
            <a:ext cx="91957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Outcome:</a:t>
            </a:r>
          </a:p>
          <a:p>
            <a:r>
              <a:rPr lang="en-US" sz="2400" dirty="0"/>
              <a:t>Achieved ~150K QPS with adaptive balancing but hit </a:t>
            </a:r>
            <a:r>
              <a:rPr lang="en-US" sz="2400" b="1" dirty="0"/>
              <a:t>kernel bottlenecks</a:t>
            </a:r>
            <a:r>
              <a:rPr lang="en-US" sz="2400" dirty="0"/>
              <a:t>.</a:t>
            </a:r>
          </a:p>
          <a:p>
            <a:br>
              <a:rPr lang="en-US" sz="2400" dirty="0"/>
            </a:br>
            <a:r>
              <a:rPr lang="en-US" sz="2400" b="1" dirty="0"/>
              <a:t>Reason:</a:t>
            </a:r>
            <a:r>
              <a:rPr lang="en-US" sz="2400" dirty="0"/>
              <a:t> </a:t>
            </a:r>
          </a:p>
          <a:p>
            <a:r>
              <a:rPr lang="en-US" sz="2400" dirty="0"/>
              <a:t>XDP Generic runs in software path, not at NIC driver level.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24895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869</Words>
  <Application>Microsoft Office PowerPoint</Application>
  <PresentationFormat>Widescreen</PresentationFormat>
  <Paragraphs>128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Poppins</vt:lpstr>
      <vt:lpstr>Office Theme</vt:lpstr>
      <vt:lpstr>AIORI Standards Hackathon DDos Duo</vt:lpstr>
      <vt:lpstr>Hyperfast DNS Load Balancer</vt:lpstr>
      <vt:lpstr>When is it called “Hyperfast” ?</vt:lpstr>
      <vt:lpstr>Objectives &amp; Deliverables</vt:lpstr>
      <vt:lpstr>Adaptive Load Balancing</vt:lpstr>
      <vt:lpstr>QPS Growth</vt:lpstr>
      <vt:lpstr>RFC &amp; Results </vt:lpstr>
      <vt:lpstr>Workflow</vt:lpstr>
      <vt:lpstr>XDP Framework (Generic Mode)</vt:lpstr>
      <vt:lpstr>XDP Architecture</vt:lpstr>
      <vt:lpstr>XDP Framework (Native Mode)</vt:lpstr>
      <vt:lpstr>RFC 1794 &amp; Standardization Gap</vt:lpstr>
      <vt:lpstr>Future Implementations</vt:lpstr>
      <vt:lpstr>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AIORI Standards Hackathon &lt;Team Name&gt;</dc:title>
  <dc:creator>Anand Raje</dc:creator>
  <cp:lastModifiedBy>D Gupta</cp:lastModifiedBy>
  <cp:revision>5</cp:revision>
  <dcterms:created xsi:type="dcterms:W3CDTF">2024-12-09T14:39:07Z</dcterms:created>
  <dcterms:modified xsi:type="dcterms:W3CDTF">2025-11-13T09:07:26Z</dcterms:modified>
</cp:coreProperties>
</file>