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Lst>
  <p:sldSz cy="5143500" cx="9144000"/>
  <p:notesSz cx="6858000" cy="9144000"/>
  <p:embeddedFontLst>
    <p:embeddedFont>
      <p:font typeface="Poppi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a2f72b76ee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3a2f72b76ee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a2f72b76ee_2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3a2f72b76ee_2_8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a2f72b76ee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3a2f72b76ee_2_9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a2f72b76ee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a2f72b76ee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a2f72b76e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a2f72b76e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a2f72b76ee_2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g3a2f72b76ee_2_9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a2f72b76ee_2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a2f72b76ee_2_10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hyperlink" Target="https://github.com/tpaldenb/AIORI-Octant-based-geolocation-app.git"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www.linkedin.com/in/tenzin-palden-bhutia-454046289/" TargetMode="External"/><Relationship Id="rId4" Type="http://schemas.openxmlformats.org/officeDocument/2006/relationships/hyperlink" Target="https://www.linkedin.com/in/giftson-samuel-raj-856bb5249/" TargetMode="External"/><Relationship Id="rId5" Type="http://schemas.openxmlformats.org/officeDocument/2006/relationships/image" Target="../media/image1.png"/><Relationship Id="rId6"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5"/>
          <p:cNvSpPr txBox="1"/>
          <p:nvPr>
            <p:ph type="ctrTitle"/>
          </p:nvPr>
        </p:nvSpPr>
        <p:spPr>
          <a:xfrm>
            <a:off x="363721" y="465834"/>
            <a:ext cx="7913292" cy="2517178"/>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dk1"/>
              </a:buClr>
              <a:buSzPts val="2900"/>
              <a:buFont typeface="Calibri"/>
              <a:buNone/>
            </a:pPr>
            <a:r>
              <a:rPr lang="en-GB" sz="3800"/>
              <a:t>AIORI Standards Hackathon</a:t>
            </a:r>
            <a:endParaRPr sz="3800"/>
          </a:p>
          <a:p>
            <a:pPr indent="0" lvl="0" marL="0" rtl="0" algn="ctr">
              <a:lnSpc>
                <a:spcPct val="90000"/>
              </a:lnSpc>
              <a:spcBef>
                <a:spcPts val="0"/>
              </a:spcBef>
              <a:spcAft>
                <a:spcPts val="0"/>
              </a:spcAft>
              <a:buClr>
                <a:schemeClr val="dk1"/>
              </a:buClr>
              <a:buSzPts val="2900"/>
              <a:buFont typeface="Calibri"/>
              <a:buNone/>
            </a:pPr>
            <a:r>
              <a:rPr lang="en-GB" sz="2800"/>
              <a:t>ChristUniversityTeam3</a:t>
            </a:r>
            <a:endParaRPr sz="2800"/>
          </a:p>
        </p:txBody>
      </p:sp>
      <p:sp>
        <p:nvSpPr>
          <p:cNvPr id="130" name="Google Shape;130;p25"/>
          <p:cNvSpPr txBox="1"/>
          <p:nvPr>
            <p:ph idx="1" type="subTitle"/>
          </p:nvPr>
        </p:nvSpPr>
        <p:spPr>
          <a:xfrm>
            <a:off x="1951816" y="3210253"/>
            <a:ext cx="4737101" cy="1685892"/>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1800"/>
              <a:buNone/>
            </a:pPr>
            <a:r>
              <a:rPr b="1" lang="en-GB"/>
              <a:t>AIORI-2</a:t>
            </a:r>
            <a:endParaRPr/>
          </a:p>
          <a:p>
            <a:pPr indent="0" lvl="0" marL="0" rtl="0" algn="ctr">
              <a:lnSpc>
                <a:spcPct val="90000"/>
              </a:lnSpc>
              <a:spcBef>
                <a:spcPts val="800"/>
              </a:spcBef>
              <a:spcAft>
                <a:spcPts val="0"/>
              </a:spcAft>
              <a:buClr>
                <a:schemeClr val="dk1"/>
              </a:buClr>
              <a:buSzPts val="1800"/>
              <a:buNone/>
            </a:pPr>
            <a:r>
              <a:rPr lang="en-GB"/>
              <a:t>HACKATHON 2025</a:t>
            </a:r>
            <a:br>
              <a:rPr lang="en-GB"/>
            </a:br>
            <a:r>
              <a:rPr lang="en-GB">
                <a:solidFill>
                  <a:srgbClr val="FF0000"/>
                </a:solidFill>
              </a:rPr>
              <a:t>GRAND FINALE</a:t>
            </a:r>
            <a:endParaRPr/>
          </a:p>
          <a:p>
            <a:pPr indent="0" lvl="0" marL="0" rtl="0" algn="ctr">
              <a:lnSpc>
                <a:spcPct val="90000"/>
              </a:lnSpc>
              <a:spcBef>
                <a:spcPts val="800"/>
              </a:spcBef>
              <a:spcAft>
                <a:spcPts val="0"/>
              </a:spcAft>
              <a:buClr>
                <a:schemeClr val="dk1"/>
              </a:buClr>
              <a:buSzPts val="1800"/>
              <a:buNone/>
            </a:pPr>
            <a:r>
              <a:rPr lang="en-GB"/>
              <a:t>12-13 Nov, 2025 </a:t>
            </a:r>
            <a:endParaRPr/>
          </a:p>
        </p:txBody>
      </p:sp>
      <p:pic>
        <p:nvPicPr>
          <p:cNvPr descr="A blue circle with white and orange letters and a symbol&#10;&#10;Description automatically generated" id="131" name="Google Shape;131;p25"/>
          <p:cNvPicPr preferRelativeResize="0"/>
          <p:nvPr/>
        </p:nvPicPr>
        <p:blipFill rotWithShape="1">
          <a:blip r:embed="rId3">
            <a:alphaModFix/>
          </a:blip>
          <a:srcRect b="0" l="0" r="0" t="0"/>
          <a:stretch/>
        </p:blipFill>
        <p:spPr>
          <a:xfrm>
            <a:off x="3515499" y="236710"/>
            <a:ext cx="1609763" cy="15963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sz="3300">
                <a:solidFill>
                  <a:schemeClr val="dk1"/>
                </a:solidFill>
                <a:latin typeface="Calibri"/>
                <a:ea typeface="Calibri"/>
                <a:cs typeface="Calibri"/>
                <a:sym typeface="Calibri"/>
              </a:rPr>
              <a:t>Hackathon Plan</a:t>
            </a:r>
            <a:endParaRPr/>
          </a:p>
        </p:txBody>
      </p:sp>
      <p:sp>
        <p:nvSpPr>
          <p:cNvPr id="137" name="Google Shape;137;p26"/>
          <p:cNvSpPr txBox="1"/>
          <p:nvPr>
            <p:ph idx="1" type="body"/>
          </p:nvPr>
        </p:nvSpPr>
        <p:spPr>
          <a:xfrm>
            <a:off x="546100" y="1096800"/>
            <a:ext cx="8486700" cy="3531300"/>
          </a:xfrm>
          <a:prstGeom prst="rect">
            <a:avLst/>
          </a:prstGeom>
          <a:noFill/>
          <a:ln>
            <a:noFill/>
          </a:ln>
        </p:spPr>
        <p:txBody>
          <a:bodyPr anchorCtr="0" anchor="t" bIns="34275" lIns="68575" spcFirstLastPara="1" rIns="68575" wrap="square" tIns="34275">
            <a:normAutofit lnSpcReduction="20000"/>
          </a:bodyPr>
          <a:lstStyle/>
          <a:p>
            <a:pPr indent="-209550" lvl="0" marL="228600" rtl="0" algn="l">
              <a:lnSpc>
                <a:spcPct val="90000"/>
              </a:lnSpc>
              <a:spcBef>
                <a:spcPts val="0"/>
              </a:spcBef>
              <a:spcAft>
                <a:spcPts val="0"/>
              </a:spcAft>
              <a:buClr>
                <a:schemeClr val="dk1"/>
              </a:buClr>
              <a:buSzPts val="1500"/>
              <a:buFont typeface="Calibri"/>
              <a:buChar char="•"/>
            </a:pPr>
            <a:r>
              <a:rPr lang="en-GB" sz="1800"/>
              <a:t>Problem Statement: </a:t>
            </a:r>
            <a:r>
              <a:rPr b="1" lang="en-GB" sz="1800"/>
              <a:t>Octant-Based IPGeolocation via AIORI Active Measurements</a:t>
            </a:r>
            <a:endParaRPr b="1" sz="1800"/>
          </a:p>
          <a:p>
            <a:pPr indent="-228600" lvl="1" marL="685800" rtl="0" algn="l">
              <a:lnSpc>
                <a:spcPct val="90000"/>
              </a:lnSpc>
              <a:spcBef>
                <a:spcPts val="500"/>
              </a:spcBef>
              <a:spcAft>
                <a:spcPts val="0"/>
              </a:spcAft>
              <a:buClr>
                <a:schemeClr val="dk1"/>
              </a:buClr>
              <a:buSzPts val="1800"/>
              <a:buFont typeface="Calibri"/>
              <a:buChar char="•"/>
            </a:pPr>
            <a:r>
              <a:rPr lang="en-GB"/>
              <a:t>What drafts/RFC’s were involved?</a:t>
            </a:r>
            <a:r>
              <a:rPr lang="en-GB"/>
              <a:t> </a:t>
            </a:r>
            <a:endParaRPr/>
          </a:p>
          <a:p>
            <a:pPr indent="-171450" lvl="2" marL="863600" rtl="0" algn="l">
              <a:lnSpc>
                <a:spcPct val="115000"/>
              </a:lnSpc>
              <a:spcBef>
                <a:spcPts val="0"/>
              </a:spcBef>
              <a:spcAft>
                <a:spcPts val="0"/>
              </a:spcAft>
              <a:buSzPts val="1300"/>
              <a:buChar char="•"/>
            </a:pPr>
            <a:r>
              <a:rPr b="1" lang="en-GB" sz="1300"/>
              <a:t>RFC 8805</a:t>
            </a:r>
            <a:r>
              <a:rPr lang="en-GB" sz="1300"/>
              <a:t> – JSON-based IPv4/IPv6 geolocation representation</a:t>
            </a:r>
            <a:endParaRPr sz="1300">
              <a:latin typeface="Arial"/>
              <a:ea typeface="Arial"/>
              <a:cs typeface="Arial"/>
              <a:sym typeface="Arial"/>
            </a:endParaRPr>
          </a:p>
          <a:p>
            <a:pPr indent="-171450" lvl="2" marL="863600" rtl="0" algn="l">
              <a:lnSpc>
                <a:spcPct val="115000"/>
              </a:lnSpc>
              <a:spcBef>
                <a:spcPts val="0"/>
              </a:spcBef>
              <a:spcAft>
                <a:spcPts val="0"/>
              </a:spcAft>
              <a:buSzPts val="1300"/>
              <a:buChar char="•"/>
            </a:pPr>
            <a:r>
              <a:rPr b="1" lang="en-GB" sz="1300"/>
              <a:t>AIORI IMN specification</a:t>
            </a:r>
            <a:r>
              <a:rPr lang="en-GB" sz="1300"/>
              <a:t> – Active measurement node behavior</a:t>
            </a:r>
            <a:endParaRPr sz="1300"/>
          </a:p>
          <a:p>
            <a:pPr indent="-228600" lvl="1" marL="685800" rtl="0" algn="l">
              <a:lnSpc>
                <a:spcPct val="90000"/>
              </a:lnSpc>
              <a:spcBef>
                <a:spcPts val="500"/>
              </a:spcBef>
              <a:spcAft>
                <a:spcPts val="0"/>
              </a:spcAft>
              <a:buClr>
                <a:schemeClr val="dk1"/>
              </a:buClr>
              <a:buSzPts val="1800"/>
              <a:buFont typeface="Calibri"/>
              <a:buChar char="•"/>
            </a:pPr>
            <a:r>
              <a:rPr lang="en-GB"/>
              <a:t>Specific problems to solve:</a:t>
            </a:r>
            <a:endParaRPr/>
          </a:p>
          <a:p>
            <a:pPr indent="-196850" lvl="2" marL="863600" rtl="0" algn="l">
              <a:lnSpc>
                <a:spcPct val="115000"/>
              </a:lnSpc>
              <a:spcBef>
                <a:spcPts val="0"/>
              </a:spcBef>
              <a:spcAft>
                <a:spcPts val="0"/>
              </a:spcAft>
              <a:buSzPts val="1700"/>
              <a:buFont typeface="Calibri"/>
              <a:buChar char="•"/>
            </a:pPr>
            <a:r>
              <a:rPr lang="en-GB" sz="1200"/>
              <a:t>Convert real-time RTTs → distance constraints</a:t>
            </a:r>
            <a:endParaRPr sz="1200"/>
          </a:p>
          <a:p>
            <a:pPr indent="-196850" lvl="2" marL="863600" rtl="0" algn="l">
              <a:lnSpc>
                <a:spcPct val="115000"/>
              </a:lnSpc>
              <a:spcBef>
                <a:spcPts val="0"/>
              </a:spcBef>
              <a:spcAft>
                <a:spcPts val="0"/>
              </a:spcAft>
              <a:buSzPts val="1700"/>
              <a:buFont typeface="Calibri"/>
              <a:buChar char="•"/>
            </a:pPr>
            <a:r>
              <a:rPr lang="en-GB" sz="1200"/>
              <a:t>Combine multiple probes to estimate actual IP location</a:t>
            </a:r>
            <a:endParaRPr sz="1200"/>
          </a:p>
          <a:p>
            <a:pPr indent="-196850" lvl="2" marL="863600" rtl="0" algn="l">
              <a:lnSpc>
                <a:spcPct val="115000"/>
              </a:lnSpc>
              <a:spcBef>
                <a:spcPts val="0"/>
              </a:spcBef>
              <a:spcAft>
                <a:spcPts val="0"/>
              </a:spcAft>
              <a:buSzPts val="1700"/>
              <a:buFont typeface="Calibri"/>
              <a:buChar char="•"/>
            </a:pPr>
            <a:r>
              <a:rPr lang="en-GB" sz="1200"/>
              <a:t>Build modular algorithms: Octant like algorithms, and Multilateration and MBC for comparison</a:t>
            </a:r>
            <a:endParaRPr sz="1200"/>
          </a:p>
          <a:p>
            <a:pPr indent="-196850" lvl="2" marL="863600" rtl="0" algn="l">
              <a:lnSpc>
                <a:spcPct val="115000"/>
              </a:lnSpc>
              <a:spcBef>
                <a:spcPts val="0"/>
              </a:spcBef>
              <a:spcAft>
                <a:spcPts val="0"/>
              </a:spcAft>
              <a:buSzPts val="1700"/>
              <a:buFont typeface="Calibri"/>
              <a:buChar char="•"/>
            </a:pPr>
            <a:r>
              <a:rPr lang="en-GB" sz="1200"/>
              <a:t>Visualize the constraints and results on a live map</a:t>
            </a:r>
            <a:endParaRPr sz="1800"/>
          </a:p>
          <a:p>
            <a:pPr indent="-209550" lvl="0" marL="228600" rtl="0" algn="l">
              <a:lnSpc>
                <a:spcPct val="90000"/>
              </a:lnSpc>
              <a:spcBef>
                <a:spcPts val="500"/>
              </a:spcBef>
              <a:spcAft>
                <a:spcPts val="0"/>
              </a:spcAft>
              <a:buClr>
                <a:schemeClr val="dk1"/>
              </a:buClr>
              <a:buSzPts val="1500"/>
              <a:buFont typeface="Calibri"/>
              <a:buChar char="•"/>
            </a:pPr>
            <a:r>
              <a:rPr lang="en-GB" sz="1800"/>
              <a:t>How you planned to solve it?</a:t>
            </a:r>
            <a:endParaRPr sz="900">
              <a:latin typeface="Arial"/>
              <a:ea typeface="Arial"/>
              <a:cs typeface="Arial"/>
              <a:sym typeface="Arial"/>
            </a:endParaRPr>
          </a:p>
          <a:p>
            <a:pPr indent="-165100" lvl="1" marL="520700" rtl="0" algn="l">
              <a:lnSpc>
                <a:spcPct val="115000"/>
              </a:lnSpc>
              <a:spcBef>
                <a:spcPts val="0"/>
              </a:spcBef>
              <a:spcAft>
                <a:spcPts val="0"/>
              </a:spcAft>
              <a:buSzPts val="1200"/>
              <a:buFont typeface="Calibri"/>
              <a:buChar char="•"/>
            </a:pPr>
            <a:r>
              <a:rPr lang="en-GB" sz="1200"/>
              <a:t>Create a Flask-based backend to parse probe RTT logs</a:t>
            </a:r>
            <a:endParaRPr sz="1200"/>
          </a:p>
          <a:p>
            <a:pPr indent="-165100" lvl="1" marL="520700" rtl="0" algn="l">
              <a:lnSpc>
                <a:spcPct val="115000"/>
              </a:lnSpc>
              <a:spcBef>
                <a:spcPts val="0"/>
              </a:spcBef>
              <a:spcAft>
                <a:spcPts val="0"/>
              </a:spcAft>
              <a:buSzPts val="1200"/>
              <a:buFont typeface="Calibri"/>
              <a:buChar char="•"/>
            </a:pPr>
            <a:r>
              <a:rPr lang="en-GB" sz="1200"/>
              <a:t>Implemented an Octant-like geometric solver using modularised code</a:t>
            </a:r>
            <a:endParaRPr sz="1200"/>
          </a:p>
          <a:p>
            <a:pPr indent="-165100" lvl="1" marL="520700" rtl="0" algn="l">
              <a:lnSpc>
                <a:spcPct val="115000"/>
              </a:lnSpc>
              <a:spcBef>
                <a:spcPts val="0"/>
              </a:spcBef>
              <a:spcAft>
                <a:spcPts val="0"/>
              </a:spcAft>
              <a:buSzPts val="1200"/>
              <a:buFont typeface="Calibri"/>
              <a:buChar char="•"/>
            </a:pPr>
            <a:r>
              <a:rPr lang="en-GB" sz="1200"/>
              <a:t>Provide interface for users to provide their own algorithm based on a template to encourage a cycle of exchange where users can contribute to the project</a:t>
            </a:r>
            <a:endParaRPr sz="1200"/>
          </a:p>
          <a:p>
            <a:pPr indent="-165100" lvl="1" marL="520700" rtl="0" algn="l">
              <a:lnSpc>
                <a:spcPct val="115000"/>
              </a:lnSpc>
              <a:spcBef>
                <a:spcPts val="0"/>
              </a:spcBef>
              <a:spcAft>
                <a:spcPts val="0"/>
              </a:spcAft>
              <a:buSzPts val="1200"/>
              <a:buFont typeface="Calibri"/>
              <a:buChar char="•"/>
            </a:pPr>
            <a:r>
              <a:rPr lang="en-GB" sz="1200"/>
              <a:t>Build a UI for probe input, computations &amp; visual maps</a:t>
            </a:r>
            <a:endParaRPr sz="1200"/>
          </a:p>
        </p:txBody>
      </p:sp>
      <p:sp>
        <p:nvSpPr>
          <p:cNvPr id="138" name="Google Shape;138;p26"/>
          <p:cNvSpPr txBox="1"/>
          <p:nvPr>
            <p:ph idx="12" type="sldNum"/>
          </p:nvPr>
        </p:nvSpPr>
        <p:spPr>
          <a:xfrm>
            <a:off x="6317113" y="3577174"/>
            <a:ext cx="197987" cy="201931"/>
          </a:xfrm>
          <a:prstGeom prst="rect">
            <a:avLst/>
          </a:prstGeom>
          <a:noFill/>
          <a:ln>
            <a:noFill/>
          </a:ln>
        </p:spPr>
        <p:txBody>
          <a:bodyPr anchorCtr="0" anchor="ctr" bIns="34275" lIns="34275" spcFirstLastPara="1" rIns="34275" wrap="square" tIns="34275">
            <a:sp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en-GB"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pic>
        <p:nvPicPr>
          <p:cNvPr descr="A blue circle with white and orange letters and a symbol&#10;&#10;Description automatically generated" id="139" name="Google Shape;139;p26"/>
          <p:cNvPicPr preferRelativeResize="0"/>
          <p:nvPr/>
        </p:nvPicPr>
        <p:blipFill rotWithShape="1">
          <a:blip r:embed="rId3">
            <a:alphaModFix/>
          </a:blip>
          <a:srcRect b="0" l="0" r="0" t="0"/>
          <a:stretch/>
        </p:blipFill>
        <p:spPr>
          <a:xfrm>
            <a:off x="8173096" y="195188"/>
            <a:ext cx="693994" cy="688211"/>
          </a:xfrm>
          <a:prstGeom prst="rect">
            <a:avLst/>
          </a:prstGeom>
          <a:noFill/>
          <a:ln>
            <a:noFill/>
          </a:ln>
        </p:spPr>
      </p:pic>
      <p:sp>
        <p:nvSpPr>
          <p:cNvPr id="140" name="Google Shape;140;p26"/>
          <p:cNvSpPr txBox="1"/>
          <p:nvPr/>
        </p:nvSpPr>
        <p:spPr>
          <a:xfrm>
            <a:off x="3539836" y="4628263"/>
            <a:ext cx="5604164" cy="515237"/>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GB" sz="1200" u="none" cap="none" strike="noStrike">
                <a:solidFill>
                  <a:schemeClr val="dk2"/>
                </a:solidFill>
                <a:latin typeface="Calibri"/>
                <a:ea typeface="Calibri"/>
                <a:cs typeface="Calibri"/>
                <a:sym typeface="Calibri"/>
              </a:rPr>
              <a:t>AIORI-2</a:t>
            </a:r>
            <a:endParaRPr sz="1100"/>
          </a:p>
          <a:p>
            <a:pPr indent="0" lvl="0" marL="0" marR="0" rtl="0" algn="r">
              <a:lnSpc>
                <a:spcPct val="256250"/>
              </a:lnSpc>
              <a:spcBef>
                <a:spcPts val="0"/>
              </a:spcBef>
              <a:spcAft>
                <a:spcPts val="0"/>
              </a:spcAft>
              <a:buNone/>
            </a:pPr>
            <a:r>
              <a:rPr b="1" i="0" lang="en-GB" sz="900" u="none" cap="none" strike="noStrike">
                <a:solidFill>
                  <a:schemeClr val="accent1"/>
                </a:solidFill>
                <a:latin typeface="Poppins"/>
                <a:ea typeface="Poppins"/>
                <a:cs typeface="Poppins"/>
                <a:sym typeface="Poppins"/>
              </a:rPr>
              <a:t>Hackathon 2025, Grand Finale</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sz="3300">
                <a:solidFill>
                  <a:schemeClr val="dk1"/>
                </a:solidFill>
                <a:latin typeface="Calibri"/>
                <a:ea typeface="Calibri"/>
                <a:cs typeface="Calibri"/>
                <a:sym typeface="Calibri"/>
              </a:rPr>
              <a:t>What got done</a:t>
            </a:r>
            <a:endParaRPr/>
          </a:p>
        </p:txBody>
      </p:sp>
      <p:sp>
        <p:nvSpPr>
          <p:cNvPr id="146" name="Google Shape;146;p27"/>
          <p:cNvSpPr txBox="1"/>
          <p:nvPr>
            <p:ph idx="1" type="body"/>
          </p:nvPr>
        </p:nvSpPr>
        <p:spPr>
          <a:xfrm>
            <a:off x="457199" y="1200151"/>
            <a:ext cx="7940441" cy="3567113"/>
          </a:xfrm>
          <a:prstGeom prst="rect">
            <a:avLst/>
          </a:prstGeom>
          <a:noFill/>
          <a:ln>
            <a:noFill/>
          </a:ln>
        </p:spPr>
        <p:txBody>
          <a:bodyPr anchorCtr="0" anchor="t" bIns="34275" lIns="68575" spcFirstLastPara="1" rIns="68575" wrap="square" tIns="34275">
            <a:normAutofit lnSpcReduction="10000"/>
          </a:bodyPr>
          <a:lstStyle/>
          <a:p>
            <a:pPr indent="-190500" lvl="0" marL="190500" rtl="0" algn="l">
              <a:lnSpc>
                <a:spcPct val="90000"/>
              </a:lnSpc>
              <a:spcBef>
                <a:spcPts val="0"/>
              </a:spcBef>
              <a:spcAft>
                <a:spcPts val="0"/>
              </a:spcAft>
              <a:buClr>
                <a:schemeClr val="dk1"/>
              </a:buClr>
              <a:buSzPts val="1800"/>
              <a:buFont typeface="Calibri"/>
              <a:buChar char="•"/>
            </a:pPr>
            <a:r>
              <a:rPr lang="en-GB" sz="1800"/>
              <a:t>An Octant-like IP geolocation solution using python and html.</a:t>
            </a:r>
            <a:endParaRPr sz="1800"/>
          </a:p>
          <a:p>
            <a:pPr indent="-190500" lvl="0" marL="190500" rtl="0" algn="l">
              <a:lnSpc>
                <a:spcPct val="90000"/>
              </a:lnSpc>
              <a:spcBef>
                <a:spcPts val="0"/>
              </a:spcBef>
              <a:spcAft>
                <a:spcPts val="0"/>
              </a:spcAft>
              <a:buClr>
                <a:schemeClr val="dk1"/>
              </a:buClr>
              <a:buSzPts val="1800"/>
              <a:buFont typeface="Calibri"/>
              <a:buChar char="•"/>
            </a:pPr>
            <a:r>
              <a:rPr lang="en-GB" sz="1800"/>
              <a:t>We created few Octant like algorithms to find IP geolocation using the ping measurements generated for an IP address by firing from probes through the AIORI platform as input for our project.</a:t>
            </a:r>
            <a:endParaRPr sz="1800"/>
          </a:p>
          <a:p>
            <a:pPr indent="-190500" lvl="0" marL="190500" rtl="0" algn="l">
              <a:lnSpc>
                <a:spcPct val="90000"/>
              </a:lnSpc>
              <a:spcBef>
                <a:spcPts val="0"/>
              </a:spcBef>
              <a:spcAft>
                <a:spcPts val="0"/>
              </a:spcAft>
              <a:buClr>
                <a:schemeClr val="dk1"/>
              </a:buClr>
              <a:buSzPts val="1800"/>
              <a:buFont typeface="Calibri"/>
              <a:buChar char="•"/>
            </a:pPr>
            <a:r>
              <a:rPr lang="en-GB" sz="1800"/>
              <a:t>We created a platform where users can use </a:t>
            </a:r>
            <a:r>
              <a:rPr lang="en-GB" sz="1800"/>
              <a:t>their own algorithms to solve the IP geolocation problem along with the </a:t>
            </a:r>
            <a:r>
              <a:rPr lang="en-GB" sz="1800"/>
              <a:t>available algorithms which were developed by us.</a:t>
            </a:r>
            <a:endParaRPr sz="1800"/>
          </a:p>
          <a:p>
            <a:pPr indent="-190500" lvl="0" marL="190500" rtl="0" algn="l">
              <a:lnSpc>
                <a:spcPct val="90000"/>
              </a:lnSpc>
              <a:spcBef>
                <a:spcPts val="0"/>
              </a:spcBef>
              <a:spcAft>
                <a:spcPts val="0"/>
              </a:spcAft>
              <a:buSzPts val="1800"/>
              <a:buChar char="•"/>
            </a:pPr>
            <a:r>
              <a:rPr lang="en-GB" sz="1800"/>
              <a:t>We got results pointing to IP geolocation with limited precision for our algorithm.</a:t>
            </a:r>
            <a:endParaRPr sz="1800"/>
          </a:p>
          <a:p>
            <a:pPr indent="0" lvl="0" marL="0" rtl="0" algn="l">
              <a:lnSpc>
                <a:spcPct val="90000"/>
              </a:lnSpc>
              <a:spcBef>
                <a:spcPts val="0"/>
              </a:spcBef>
              <a:spcAft>
                <a:spcPts val="0"/>
              </a:spcAft>
              <a:buNone/>
            </a:pPr>
            <a:r>
              <a:t/>
            </a:r>
            <a:endParaRPr sz="1800"/>
          </a:p>
          <a:p>
            <a:pPr indent="-190500" lvl="1" marL="647700" rtl="0" algn="l">
              <a:lnSpc>
                <a:spcPct val="90000"/>
              </a:lnSpc>
              <a:spcBef>
                <a:spcPts val="1500"/>
              </a:spcBef>
              <a:spcAft>
                <a:spcPts val="0"/>
              </a:spcAft>
              <a:buClr>
                <a:schemeClr val="dk1"/>
              </a:buClr>
              <a:buSzPts val="1800"/>
              <a:buFont typeface="Calibri"/>
              <a:buChar char="•"/>
            </a:pPr>
            <a:r>
              <a:rPr lang="en-GB"/>
              <a:t>GitHub Repository link - </a:t>
            </a:r>
            <a:r>
              <a:rPr lang="en-GB" u="sng">
                <a:solidFill>
                  <a:schemeClr val="hlink"/>
                </a:solidFill>
                <a:hlinkClick r:id="rId3"/>
              </a:rPr>
              <a:t>https://github.com/tpaldenb/AIORI-Octant-based-geolocation-app.git</a:t>
            </a:r>
            <a:endParaRPr/>
          </a:p>
          <a:p>
            <a:pPr indent="0" lvl="0" marL="0" rtl="0" algn="l">
              <a:lnSpc>
                <a:spcPct val="90000"/>
              </a:lnSpc>
              <a:spcBef>
                <a:spcPts val="1500"/>
              </a:spcBef>
              <a:spcAft>
                <a:spcPts val="0"/>
              </a:spcAft>
              <a:buNone/>
            </a:pPr>
            <a:r>
              <a:t/>
            </a:r>
            <a:endParaRPr/>
          </a:p>
          <a:p>
            <a:pPr indent="0" lvl="0" marL="0" rtl="0" algn="l">
              <a:lnSpc>
                <a:spcPct val="90000"/>
              </a:lnSpc>
              <a:spcBef>
                <a:spcPts val="1500"/>
              </a:spcBef>
              <a:spcAft>
                <a:spcPts val="0"/>
              </a:spcAft>
              <a:buNone/>
            </a:pPr>
            <a:r>
              <a:t/>
            </a:r>
            <a:endParaRPr/>
          </a:p>
        </p:txBody>
      </p:sp>
      <p:sp>
        <p:nvSpPr>
          <p:cNvPr id="147" name="Google Shape;147;p27"/>
          <p:cNvSpPr txBox="1"/>
          <p:nvPr>
            <p:ph idx="12" type="sldNum"/>
          </p:nvPr>
        </p:nvSpPr>
        <p:spPr>
          <a:xfrm>
            <a:off x="6317113" y="3577174"/>
            <a:ext cx="197987" cy="201931"/>
          </a:xfrm>
          <a:prstGeom prst="rect">
            <a:avLst/>
          </a:prstGeom>
          <a:noFill/>
          <a:ln>
            <a:noFill/>
          </a:ln>
        </p:spPr>
        <p:txBody>
          <a:bodyPr anchorCtr="0" anchor="ctr" bIns="34275" lIns="34275" spcFirstLastPara="1" rIns="34275" wrap="square" tIns="34275">
            <a:sp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en-GB"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pic>
        <p:nvPicPr>
          <p:cNvPr descr="A blue circle with white and orange letters and a symbol&#10;&#10;Description automatically generated" id="148" name="Google Shape;148;p27"/>
          <p:cNvPicPr preferRelativeResize="0"/>
          <p:nvPr/>
        </p:nvPicPr>
        <p:blipFill rotWithShape="1">
          <a:blip r:embed="rId4">
            <a:alphaModFix/>
          </a:blip>
          <a:srcRect b="0" l="0" r="0" t="0"/>
          <a:stretch/>
        </p:blipFill>
        <p:spPr>
          <a:xfrm>
            <a:off x="8173096" y="195188"/>
            <a:ext cx="693994" cy="688211"/>
          </a:xfrm>
          <a:prstGeom prst="rect">
            <a:avLst/>
          </a:prstGeom>
          <a:noFill/>
          <a:ln>
            <a:noFill/>
          </a:ln>
        </p:spPr>
      </p:pic>
      <p:sp>
        <p:nvSpPr>
          <p:cNvPr id="149" name="Google Shape;149;p27"/>
          <p:cNvSpPr txBox="1"/>
          <p:nvPr/>
        </p:nvSpPr>
        <p:spPr>
          <a:xfrm>
            <a:off x="4572000" y="4616270"/>
            <a:ext cx="4572000" cy="506774"/>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GB" sz="1200" u="none" cap="none" strike="noStrike">
                <a:solidFill>
                  <a:schemeClr val="dk2"/>
                </a:solidFill>
                <a:latin typeface="Calibri"/>
                <a:ea typeface="Calibri"/>
                <a:cs typeface="Calibri"/>
                <a:sym typeface="Calibri"/>
              </a:rPr>
              <a:t>AIORI-2</a:t>
            </a:r>
            <a:endParaRPr sz="1100"/>
          </a:p>
          <a:p>
            <a:pPr indent="0" lvl="0" marL="0" marR="0" rtl="0" algn="r">
              <a:lnSpc>
                <a:spcPct val="256250"/>
              </a:lnSpc>
              <a:spcBef>
                <a:spcPts val="0"/>
              </a:spcBef>
              <a:spcAft>
                <a:spcPts val="0"/>
              </a:spcAft>
              <a:buNone/>
            </a:pPr>
            <a:r>
              <a:rPr b="1" i="0" lang="en-GB" sz="900" u="none" cap="none" strike="noStrike">
                <a:solidFill>
                  <a:schemeClr val="accent1"/>
                </a:solidFill>
                <a:latin typeface="Poppins"/>
                <a:ea typeface="Poppins"/>
                <a:cs typeface="Poppins"/>
                <a:sym typeface="Poppins"/>
              </a:rPr>
              <a:t>Hackathon 2025, Grand Finale</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55" name="Google Shape;155;p28"/>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156" name="Google Shape;156;p28"/>
          <p:cNvPicPr preferRelativeResize="0"/>
          <p:nvPr/>
        </p:nvPicPr>
        <p:blipFill>
          <a:blip r:embed="rId3">
            <a:alphaModFix/>
          </a:blip>
          <a:stretch>
            <a:fillRect/>
          </a:stretch>
        </p:blipFill>
        <p:spPr>
          <a:xfrm>
            <a:off x="4394838" y="219677"/>
            <a:ext cx="3750625" cy="1688750"/>
          </a:xfrm>
          <a:prstGeom prst="rect">
            <a:avLst/>
          </a:prstGeom>
          <a:noFill/>
          <a:ln>
            <a:noFill/>
          </a:ln>
        </p:spPr>
      </p:pic>
      <p:pic>
        <p:nvPicPr>
          <p:cNvPr id="157" name="Google Shape;157;p28"/>
          <p:cNvPicPr preferRelativeResize="0"/>
          <p:nvPr/>
        </p:nvPicPr>
        <p:blipFill>
          <a:blip r:embed="rId4">
            <a:alphaModFix/>
          </a:blip>
          <a:stretch>
            <a:fillRect/>
          </a:stretch>
        </p:blipFill>
        <p:spPr>
          <a:xfrm>
            <a:off x="147913" y="2510225"/>
            <a:ext cx="3821126" cy="2070450"/>
          </a:xfrm>
          <a:prstGeom prst="rect">
            <a:avLst/>
          </a:prstGeom>
          <a:noFill/>
          <a:ln>
            <a:noFill/>
          </a:ln>
        </p:spPr>
      </p:pic>
      <p:pic>
        <p:nvPicPr>
          <p:cNvPr id="158" name="Google Shape;158;p28"/>
          <p:cNvPicPr preferRelativeResize="0"/>
          <p:nvPr/>
        </p:nvPicPr>
        <p:blipFill>
          <a:blip r:embed="rId5">
            <a:alphaModFix/>
          </a:blip>
          <a:stretch>
            <a:fillRect/>
          </a:stretch>
        </p:blipFill>
        <p:spPr>
          <a:xfrm>
            <a:off x="4231338" y="2560994"/>
            <a:ext cx="4314099" cy="1968900"/>
          </a:xfrm>
          <a:prstGeom prst="rect">
            <a:avLst/>
          </a:prstGeom>
          <a:noFill/>
          <a:ln>
            <a:noFill/>
          </a:ln>
        </p:spPr>
      </p:pic>
      <p:pic>
        <p:nvPicPr>
          <p:cNvPr id="159" name="Google Shape;159;p28"/>
          <p:cNvPicPr preferRelativeResize="0"/>
          <p:nvPr/>
        </p:nvPicPr>
        <p:blipFill>
          <a:blip r:embed="rId6">
            <a:alphaModFix/>
          </a:blip>
          <a:stretch>
            <a:fillRect/>
          </a:stretch>
        </p:blipFill>
        <p:spPr>
          <a:xfrm>
            <a:off x="114400" y="72850"/>
            <a:ext cx="4116951" cy="1688749"/>
          </a:xfrm>
          <a:prstGeom prst="rect">
            <a:avLst/>
          </a:prstGeom>
          <a:noFill/>
          <a:ln>
            <a:noFill/>
          </a:ln>
        </p:spPr>
      </p:pic>
      <p:sp>
        <p:nvSpPr>
          <p:cNvPr id="160" name="Google Shape;160;p28"/>
          <p:cNvSpPr txBox="1"/>
          <p:nvPr/>
        </p:nvSpPr>
        <p:spPr>
          <a:xfrm>
            <a:off x="392550" y="1955700"/>
            <a:ext cx="3653700" cy="3339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GB" sz="1100">
                <a:solidFill>
                  <a:schemeClr val="dk1"/>
                </a:solidFill>
              </a:rPr>
              <a:t>AIORI Probes</a:t>
            </a:r>
            <a:r>
              <a:rPr lang="en-GB" sz="1100">
                <a:solidFill>
                  <a:schemeClr val="dk1"/>
                </a:solidFill>
              </a:rPr>
              <a:t> → Collect RTTs to target IP</a:t>
            </a:r>
            <a:endParaRPr sz="1100">
              <a:solidFill>
                <a:schemeClr val="dk1"/>
              </a:solidFill>
            </a:endParaRPr>
          </a:p>
          <a:p>
            <a:pPr indent="0" lvl="0" marL="0" rtl="0" algn="l">
              <a:spcBef>
                <a:spcPts val="1200"/>
              </a:spcBef>
              <a:spcAft>
                <a:spcPts val="0"/>
              </a:spcAft>
              <a:buNone/>
            </a:pPr>
            <a:r>
              <a:t/>
            </a:r>
            <a:endParaRPr sz="1800">
              <a:solidFill>
                <a:schemeClr val="dk1"/>
              </a:solidFill>
              <a:latin typeface="Calibri"/>
              <a:ea typeface="Calibri"/>
              <a:cs typeface="Calibri"/>
              <a:sym typeface="Calibri"/>
            </a:endParaRPr>
          </a:p>
        </p:txBody>
      </p:sp>
      <p:sp>
        <p:nvSpPr>
          <p:cNvPr id="161" name="Google Shape;161;p28"/>
          <p:cNvSpPr txBox="1"/>
          <p:nvPr/>
        </p:nvSpPr>
        <p:spPr>
          <a:xfrm>
            <a:off x="4211713" y="2092813"/>
            <a:ext cx="4116900" cy="283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b="1" lang="en-GB" sz="1200">
                <a:solidFill>
                  <a:schemeClr val="dk1"/>
                </a:solidFill>
                <a:latin typeface="Calibri"/>
                <a:ea typeface="Calibri"/>
                <a:cs typeface="Calibri"/>
                <a:sym typeface="Calibri"/>
              </a:rPr>
              <a:t> UI for probe input, computations &amp; visual maps</a:t>
            </a:r>
            <a:endParaRPr b="1" sz="1200">
              <a:solidFill>
                <a:schemeClr val="dk1"/>
              </a:solidFill>
              <a:latin typeface="Calibri"/>
              <a:ea typeface="Calibri"/>
              <a:cs typeface="Calibri"/>
              <a:sym typeface="Calibri"/>
            </a:endParaRPr>
          </a:p>
          <a:p>
            <a:pPr indent="0" lvl="0" marL="0" rtl="0" algn="l">
              <a:spcBef>
                <a:spcPts val="1200"/>
              </a:spcBef>
              <a:spcAft>
                <a:spcPts val="0"/>
              </a:spcAft>
              <a:buNone/>
            </a:pPr>
            <a:r>
              <a:t/>
            </a:r>
            <a:endParaRPr b="1" sz="1200">
              <a:solidFill>
                <a:schemeClr val="dk1"/>
              </a:solidFill>
              <a:latin typeface="Calibri"/>
              <a:ea typeface="Calibri"/>
              <a:cs typeface="Calibri"/>
              <a:sym typeface="Calibri"/>
            </a:endParaRPr>
          </a:p>
        </p:txBody>
      </p:sp>
      <p:sp>
        <p:nvSpPr>
          <p:cNvPr id="162" name="Google Shape;162;p28"/>
          <p:cNvSpPr txBox="1"/>
          <p:nvPr/>
        </p:nvSpPr>
        <p:spPr>
          <a:xfrm>
            <a:off x="397050" y="4698325"/>
            <a:ext cx="3298800" cy="20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latin typeface="Calibri"/>
                <a:ea typeface="Calibri"/>
                <a:cs typeface="Calibri"/>
                <a:sym typeface="Calibri"/>
              </a:rPr>
              <a:t>Ip address of Mumbai</a:t>
            </a:r>
            <a:endParaRPr sz="1100">
              <a:solidFill>
                <a:schemeClr val="dk1"/>
              </a:solidFill>
              <a:latin typeface="Calibri"/>
              <a:ea typeface="Calibri"/>
              <a:cs typeface="Calibri"/>
              <a:sym typeface="Calibri"/>
            </a:endParaRPr>
          </a:p>
        </p:txBody>
      </p:sp>
      <p:sp>
        <p:nvSpPr>
          <p:cNvPr id="163" name="Google Shape;163;p28"/>
          <p:cNvSpPr txBox="1"/>
          <p:nvPr/>
        </p:nvSpPr>
        <p:spPr>
          <a:xfrm>
            <a:off x="4247150" y="4748475"/>
            <a:ext cx="43140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Ip address of Thiruvananthapuram</a:t>
            </a:r>
            <a:endParaRPr sz="1200">
              <a:solidFill>
                <a:schemeClr val="dk1"/>
              </a:solidFill>
              <a:latin typeface="Calibri"/>
              <a:ea typeface="Calibri"/>
              <a:cs typeface="Calibri"/>
              <a:sym typeface="Calibri"/>
            </a:endParaRPr>
          </a:p>
        </p:txBody>
      </p:sp>
      <p:sp>
        <p:nvSpPr>
          <p:cNvPr id="164" name="Google Shape;164;p28"/>
          <p:cNvSpPr txBox="1"/>
          <p:nvPr/>
        </p:nvSpPr>
        <p:spPr>
          <a:xfrm>
            <a:off x="9751600" y="4618125"/>
            <a:ext cx="57753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9"/>
          <p:cNvSpPr txBox="1"/>
          <p:nvPr>
            <p:ph type="title"/>
          </p:nvPr>
        </p:nvSpPr>
        <p:spPr>
          <a:xfrm>
            <a:off x="628650" y="273844"/>
            <a:ext cx="7886700" cy="994200"/>
          </a:xfrm>
          <a:prstGeom prst="rect">
            <a:avLst/>
          </a:prstGeom>
        </p:spPr>
        <p:txBody>
          <a:bodyPr anchorCtr="0" anchor="ctr" bIns="34275" lIns="68575" spcFirstLastPara="1" rIns="68575" wrap="square" tIns="34275">
            <a:normAutofit/>
          </a:bodyPr>
          <a:lstStyle/>
          <a:p>
            <a:pPr indent="0" lvl="0" marL="0" rtl="0" algn="l">
              <a:spcBef>
                <a:spcPts val="0"/>
              </a:spcBef>
              <a:spcAft>
                <a:spcPts val="0"/>
              </a:spcAft>
              <a:buNone/>
            </a:pPr>
            <a:r>
              <a:t/>
            </a:r>
            <a:endParaRPr/>
          </a:p>
        </p:txBody>
      </p:sp>
      <p:sp>
        <p:nvSpPr>
          <p:cNvPr id="170" name="Google Shape;170;p29"/>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171" name="Google Shape;171;p29"/>
          <p:cNvPicPr preferRelativeResize="0"/>
          <p:nvPr/>
        </p:nvPicPr>
        <p:blipFill>
          <a:blip r:embed="rId3">
            <a:alphaModFix/>
          </a:blip>
          <a:stretch>
            <a:fillRect/>
          </a:stretch>
        </p:blipFill>
        <p:spPr>
          <a:xfrm>
            <a:off x="742650" y="504625"/>
            <a:ext cx="7204969" cy="3263400"/>
          </a:xfrm>
          <a:prstGeom prst="rect">
            <a:avLst/>
          </a:prstGeom>
          <a:noFill/>
          <a:ln>
            <a:noFill/>
          </a:ln>
        </p:spPr>
      </p:pic>
      <p:sp>
        <p:nvSpPr>
          <p:cNvPr id="172" name="Google Shape;172;p29"/>
          <p:cNvSpPr txBox="1"/>
          <p:nvPr/>
        </p:nvSpPr>
        <p:spPr>
          <a:xfrm>
            <a:off x="2454450" y="3936325"/>
            <a:ext cx="4672200" cy="5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User’s can add their own algorithm here</a:t>
            </a:r>
            <a:endParaRPr sz="12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sz="3300">
                <a:solidFill>
                  <a:schemeClr val="dk1"/>
                </a:solidFill>
                <a:latin typeface="Calibri"/>
                <a:ea typeface="Calibri"/>
                <a:cs typeface="Calibri"/>
                <a:sym typeface="Calibri"/>
              </a:rPr>
              <a:t>What we learned</a:t>
            </a:r>
            <a:endParaRPr/>
          </a:p>
        </p:txBody>
      </p:sp>
      <p:sp>
        <p:nvSpPr>
          <p:cNvPr id="178" name="Google Shape;178;p30"/>
          <p:cNvSpPr txBox="1"/>
          <p:nvPr>
            <p:ph idx="1" type="body"/>
          </p:nvPr>
        </p:nvSpPr>
        <p:spPr>
          <a:xfrm>
            <a:off x="520700" y="1530350"/>
            <a:ext cx="7243000" cy="3052416"/>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None/>
            </a:pPr>
            <a:r>
              <a:t/>
            </a:r>
            <a:endParaRPr/>
          </a:p>
          <a:p>
            <a:pPr indent="-203200" lvl="0" marL="228600" rtl="0" algn="l">
              <a:lnSpc>
                <a:spcPct val="90000"/>
              </a:lnSpc>
              <a:spcBef>
                <a:spcPts val="0"/>
              </a:spcBef>
              <a:spcAft>
                <a:spcPts val="0"/>
              </a:spcAft>
              <a:buSzPts val="1400"/>
              <a:buChar char="•"/>
            </a:pPr>
            <a:r>
              <a:rPr lang="en-GB"/>
              <a:t>The Octant concept of IP geolocation calculation as proposed in the “</a:t>
            </a:r>
            <a:r>
              <a:rPr b="1" lang="en-GB"/>
              <a:t>Octant: A Comprehensive Framework for the Geolocalization of Internet Hosts” </a:t>
            </a:r>
            <a:r>
              <a:rPr lang="en-GB"/>
              <a:t>paper by Cornell University.</a:t>
            </a:r>
            <a:endParaRPr/>
          </a:p>
          <a:p>
            <a:pPr indent="-203200" lvl="0" marL="228600" rtl="0" algn="l">
              <a:lnSpc>
                <a:spcPct val="90000"/>
              </a:lnSpc>
              <a:spcBef>
                <a:spcPts val="0"/>
              </a:spcBef>
              <a:spcAft>
                <a:spcPts val="0"/>
              </a:spcAft>
              <a:buSzPts val="1400"/>
              <a:buChar char="•"/>
            </a:pPr>
            <a:r>
              <a:rPr lang="en-GB"/>
              <a:t>Studied how ping and RTT values work.</a:t>
            </a:r>
            <a:endParaRPr/>
          </a:p>
          <a:p>
            <a:pPr indent="-203200" lvl="0" marL="228600" rtl="0" algn="l">
              <a:lnSpc>
                <a:spcPct val="90000"/>
              </a:lnSpc>
              <a:spcBef>
                <a:spcPts val="0"/>
              </a:spcBef>
              <a:spcAft>
                <a:spcPts val="0"/>
              </a:spcAft>
              <a:buSzPts val="1400"/>
              <a:buChar char="•"/>
            </a:pPr>
            <a:r>
              <a:rPr lang="en-GB"/>
              <a:t>A non machine learning based mathematical approach for IP geolocation prediction.</a:t>
            </a:r>
            <a:endParaRPr/>
          </a:p>
          <a:p>
            <a:pPr indent="-203200" lvl="0" marL="228600" rtl="0" algn="l">
              <a:lnSpc>
                <a:spcPct val="90000"/>
              </a:lnSpc>
              <a:spcBef>
                <a:spcPts val="0"/>
              </a:spcBef>
              <a:spcAft>
                <a:spcPts val="0"/>
              </a:spcAft>
              <a:buSzPts val="1400"/>
              <a:buChar char="•"/>
            </a:pPr>
            <a:r>
              <a:rPr lang="en-GB"/>
              <a:t>Other approaches to IP geolocation calculation.</a:t>
            </a:r>
            <a:endParaRPr/>
          </a:p>
          <a:p>
            <a:pPr indent="-203200" lvl="0" marL="228600" rtl="0" algn="l">
              <a:lnSpc>
                <a:spcPct val="90000"/>
              </a:lnSpc>
              <a:spcBef>
                <a:spcPts val="0"/>
              </a:spcBef>
              <a:spcAft>
                <a:spcPts val="0"/>
              </a:spcAft>
              <a:buSzPts val="1400"/>
              <a:buChar char="•"/>
            </a:pPr>
            <a:r>
              <a:rPr lang="en-GB"/>
              <a:t>The need for IP geolocation.</a:t>
            </a:r>
            <a:endParaRPr/>
          </a:p>
          <a:p>
            <a:pPr indent="0" lvl="0" marL="0" rtl="0" algn="l">
              <a:lnSpc>
                <a:spcPct val="90000"/>
              </a:lnSpc>
              <a:spcBef>
                <a:spcPts val="0"/>
              </a:spcBef>
              <a:spcAft>
                <a:spcPts val="0"/>
              </a:spcAft>
              <a:buNone/>
            </a:pPr>
            <a:r>
              <a:t/>
            </a:r>
            <a:endParaRPr/>
          </a:p>
        </p:txBody>
      </p:sp>
      <p:pic>
        <p:nvPicPr>
          <p:cNvPr descr="A blue circle with white and orange letters and a symbol&#10;&#10;Description automatically generated" id="179" name="Google Shape;179;p30"/>
          <p:cNvPicPr preferRelativeResize="0"/>
          <p:nvPr/>
        </p:nvPicPr>
        <p:blipFill rotWithShape="1">
          <a:blip r:embed="rId3">
            <a:alphaModFix/>
          </a:blip>
          <a:srcRect b="0" l="0" r="0" t="0"/>
          <a:stretch/>
        </p:blipFill>
        <p:spPr>
          <a:xfrm>
            <a:off x="8173096" y="195188"/>
            <a:ext cx="693994" cy="688211"/>
          </a:xfrm>
          <a:prstGeom prst="rect">
            <a:avLst/>
          </a:prstGeom>
          <a:noFill/>
          <a:ln>
            <a:noFill/>
          </a:ln>
        </p:spPr>
      </p:pic>
      <p:sp>
        <p:nvSpPr>
          <p:cNvPr id="180" name="Google Shape;180;p30"/>
          <p:cNvSpPr txBox="1"/>
          <p:nvPr/>
        </p:nvSpPr>
        <p:spPr>
          <a:xfrm>
            <a:off x="4572000" y="4536242"/>
            <a:ext cx="4572000" cy="514757"/>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GB" sz="1200" u="none" cap="none" strike="noStrike">
                <a:solidFill>
                  <a:schemeClr val="dk2"/>
                </a:solidFill>
                <a:latin typeface="Calibri"/>
                <a:ea typeface="Calibri"/>
                <a:cs typeface="Calibri"/>
                <a:sym typeface="Calibri"/>
              </a:rPr>
              <a:t>AIORI-2</a:t>
            </a:r>
            <a:endParaRPr sz="1100"/>
          </a:p>
          <a:p>
            <a:pPr indent="0" lvl="0" marL="0" marR="0" rtl="0" algn="r">
              <a:lnSpc>
                <a:spcPct val="256250"/>
              </a:lnSpc>
              <a:spcBef>
                <a:spcPts val="0"/>
              </a:spcBef>
              <a:spcAft>
                <a:spcPts val="0"/>
              </a:spcAft>
              <a:buNone/>
            </a:pPr>
            <a:r>
              <a:rPr b="1" i="0" lang="en-GB" sz="900" u="none" cap="none" strike="noStrike">
                <a:solidFill>
                  <a:schemeClr val="accent1"/>
                </a:solidFill>
                <a:latin typeface="Poppins"/>
                <a:ea typeface="Poppins"/>
                <a:cs typeface="Poppins"/>
                <a:sym typeface="Poppins"/>
              </a:rPr>
              <a:t>Hackathon 2025, Grand Finale</a:t>
            </a:r>
            <a:endParaRPr b="0" i="0" sz="9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n-GB" sz="3300">
                <a:solidFill>
                  <a:schemeClr val="dk1"/>
                </a:solidFill>
                <a:latin typeface="Calibri"/>
                <a:ea typeface="Calibri"/>
                <a:cs typeface="Calibri"/>
                <a:sym typeface="Calibri"/>
              </a:rPr>
              <a:t>Wrap Up</a:t>
            </a:r>
            <a:endParaRPr/>
          </a:p>
        </p:txBody>
      </p:sp>
      <p:sp>
        <p:nvSpPr>
          <p:cNvPr id="186" name="Google Shape;186;p31"/>
          <p:cNvSpPr txBox="1"/>
          <p:nvPr>
            <p:ph idx="1" type="body"/>
          </p:nvPr>
        </p:nvSpPr>
        <p:spPr>
          <a:xfrm>
            <a:off x="457199" y="1200151"/>
            <a:ext cx="4351864" cy="3567113"/>
          </a:xfrm>
          <a:prstGeom prst="rect">
            <a:avLst/>
          </a:prstGeom>
          <a:noFill/>
          <a:ln cap="flat" cmpd="sng" w="9525">
            <a:solidFill>
              <a:srgbClr val="000000"/>
            </a:solidFill>
            <a:prstDash val="solid"/>
            <a:round/>
            <a:headEnd len="sm" w="sm" type="none"/>
            <a:tailEnd len="sm" w="sm" type="none"/>
          </a:ln>
        </p:spPr>
        <p:txBody>
          <a:bodyPr anchorCtr="0" anchor="t" bIns="34275" lIns="68575" spcFirstLastPara="1" rIns="68575" wrap="square" tIns="34275">
            <a:normAutofit fontScale="77500" lnSpcReduction="20000"/>
          </a:bodyPr>
          <a:lstStyle/>
          <a:p>
            <a:pPr indent="0" lvl="0" marL="0" rtl="0" algn="l">
              <a:lnSpc>
                <a:spcPct val="90000"/>
              </a:lnSpc>
              <a:spcBef>
                <a:spcPts val="0"/>
              </a:spcBef>
              <a:spcAft>
                <a:spcPts val="0"/>
              </a:spcAft>
              <a:buClr>
                <a:schemeClr val="dk1"/>
              </a:buClr>
              <a:buSzPct val="85714"/>
              <a:buNone/>
            </a:pPr>
            <a:r>
              <a:rPr lang="en-GB"/>
              <a:t>Team members:</a:t>
            </a:r>
            <a:endParaRPr/>
          </a:p>
          <a:p>
            <a:pPr indent="0" lvl="0" marL="0" rtl="0" algn="l">
              <a:lnSpc>
                <a:spcPct val="90000"/>
              </a:lnSpc>
              <a:spcBef>
                <a:spcPts val="500"/>
              </a:spcBef>
              <a:spcAft>
                <a:spcPts val="0"/>
              </a:spcAft>
              <a:buClr>
                <a:schemeClr val="dk1"/>
              </a:buClr>
              <a:buSzPct val="100000"/>
              <a:buNone/>
            </a:pPr>
            <a:r>
              <a:rPr lang="en-GB"/>
              <a:t>Tenzin Palden Bhutia</a:t>
            </a:r>
            <a:endParaRPr/>
          </a:p>
          <a:p>
            <a:pPr indent="0" lvl="0" marL="0" rtl="0" algn="l">
              <a:lnSpc>
                <a:spcPct val="90000"/>
              </a:lnSpc>
              <a:spcBef>
                <a:spcPts val="500"/>
              </a:spcBef>
              <a:spcAft>
                <a:spcPts val="0"/>
              </a:spcAft>
              <a:buClr>
                <a:schemeClr val="dk1"/>
              </a:buClr>
              <a:buSzPct val="100000"/>
              <a:buNone/>
            </a:pPr>
            <a:r>
              <a:rPr lang="en-GB" u="sng">
                <a:solidFill>
                  <a:schemeClr val="hlink"/>
                </a:solidFill>
                <a:hlinkClick r:id="rId3"/>
              </a:rPr>
              <a:t>https://www.linkedin.com/in/tenzin-palden-bhutia-454046289/</a:t>
            </a:r>
            <a:endParaRPr/>
          </a:p>
          <a:p>
            <a:pPr indent="0" lvl="0" marL="0" rtl="0" algn="l">
              <a:lnSpc>
                <a:spcPct val="90000"/>
              </a:lnSpc>
              <a:spcBef>
                <a:spcPts val="500"/>
              </a:spcBef>
              <a:spcAft>
                <a:spcPts val="0"/>
              </a:spcAft>
              <a:buClr>
                <a:schemeClr val="dk1"/>
              </a:buClr>
              <a:buSzPct val="100000"/>
              <a:buNone/>
            </a:pPr>
            <a:br>
              <a:rPr lang="en-GB"/>
            </a:br>
            <a:r>
              <a:rPr lang="en-GB"/>
              <a:t>Giftson Samuel Raj I</a:t>
            </a:r>
            <a:endParaRPr/>
          </a:p>
          <a:p>
            <a:pPr indent="0" lvl="0" marL="0" rtl="0" algn="l">
              <a:lnSpc>
                <a:spcPct val="90000"/>
              </a:lnSpc>
              <a:spcBef>
                <a:spcPts val="500"/>
              </a:spcBef>
              <a:spcAft>
                <a:spcPts val="0"/>
              </a:spcAft>
              <a:buClr>
                <a:schemeClr val="dk1"/>
              </a:buClr>
              <a:buSzPct val="100000"/>
              <a:buNone/>
            </a:pPr>
            <a:r>
              <a:rPr lang="en-GB" u="sng">
                <a:solidFill>
                  <a:schemeClr val="hlink"/>
                </a:solidFill>
                <a:hlinkClick r:id="rId4"/>
              </a:rPr>
              <a:t>https://www.linkedin.com/in/giftson-samuel-raj-856bb5249/</a:t>
            </a:r>
            <a:endParaRPr/>
          </a:p>
          <a:p>
            <a:pPr indent="0" lvl="0" marL="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500"/>
              </a:spcBef>
              <a:spcAft>
                <a:spcPts val="0"/>
              </a:spcAft>
              <a:buClr>
                <a:schemeClr val="dk1"/>
              </a:buClr>
              <a:buSzPct val="100000"/>
              <a:buNone/>
            </a:pPr>
            <a:r>
              <a:rPr lang="en-GB"/>
              <a:t>Mentor name:</a:t>
            </a:r>
            <a:br>
              <a:rPr lang="en-GB"/>
            </a:br>
            <a:r>
              <a:rPr lang="en-GB"/>
              <a:t>Dr. Manu Ellappila</a:t>
            </a:r>
            <a:endParaRPr/>
          </a:p>
          <a:p>
            <a:pPr indent="0" lvl="0" marL="0" rtl="0" algn="l">
              <a:lnSpc>
                <a:spcPct val="90000"/>
              </a:lnSpc>
              <a:spcBef>
                <a:spcPts val="500"/>
              </a:spcBef>
              <a:spcAft>
                <a:spcPts val="0"/>
              </a:spcAft>
              <a:buClr>
                <a:schemeClr val="dk1"/>
              </a:buClr>
              <a:buSzPct val="100000"/>
              <a:buNone/>
            </a:pPr>
            <a:r>
              <a:rPr lang="en-GB"/>
              <a:t>https://www.linkedin.com/in/dr-manu-elappila/</a:t>
            </a:r>
            <a:endParaRPr/>
          </a:p>
          <a:p>
            <a:pPr indent="0" lvl="0" marL="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500"/>
              </a:spcBef>
              <a:spcAft>
                <a:spcPts val="0"/>
              </a:spcAft>
              <a:buClr>
                <a:schemeClr val="dk1"/>
              </a:buClr>
              <a:buSzPct val="100000"/>
              <a:buNone/>
            </a:pPr>
            <a:r>
              <a:t/>
            </a:r>
            <a:endParaRPr/>
          </a:p>
          <a:p>
            <a:pPr indent="0" lvl="0" marL="0" rtl="0" algn="l">
              <a:lnSpc>
                <a:spcPct val="90000"/>
              </a:lnSpc>
              <a:spcBef>
                <a:spcPts val="500"/>
              </a:spcBef>
              <a:spcAft>
                <a:spcPts val="0"/>
              </a:spcAft>
              <a:buClr>
                <a:schemeClr val="dk1"/>
              </a:buClr>
              <a:buSzPct val="100000"/>
              <a:buNone/>
            </a:pPr>
            <a:r>
              <a:t/>
            </a:r>
            <a:endParaRPr/>
          </a:p>
        </p:txBody>
      </p:sp>
      <p:sp>
        <p:nvSpPr>
          <p:cNvPr id="187" name="Google Shape;187;p31"/>
          <p:cNvSpPr txBox="1"/>
          <p:nvPr>
            <p:ph idx="12" type="sldNum"/>
          </p:nvPr>
        </p:nvSpPr>
        <p:spPr>
          <a:xfrm>
            <a:off x="6317113" y="3577174"/>
            <a:ext cx="197987" cy="201931"/>
          </a:xfrm>
          <a:prstGeom prst="rect">
            <a:avLst/>
          </a:prstGeom>
          <a:noFill/>
          <a:ln>
            <a:noFill/>
          </a:ln>
        </p:spPr>
        <p:txBody>
          <a:bodyPr anchorCtr="0" anchor="ctr" bIns="34275" lIns="34275" spcFirstLastPara="1" rIns="34275" wrap="square" tIns="34275">
            <a:spAutoFit/>
          </a:bodyPr>
          <a:lstStyle/>
          <a:p>
            <a:pPr indent="0" lvl="0" marL="0" marR="0" rtl="0" algn="r">
              <a:lnSpc>
                <a:spcPct val="100000"/>
              </a:lnSpc>
              <a:spcBef>
                <a:spcPts val="0"/>
              </a:spcBef>
              <a:spcAft>
                <a:spcPts val="0"/>
              </a:spcAft>
              <a:buClr>
                <a:srgbClr val="888888"/>
              </a:buClr>
              <a:buSzPts val="900"/>
              <a:buFont typeface="Calibri"/>
              <a:buNone/>
            </a:pPr>
            <a:fld id="{00000000-1234-1234-1234-123412341234}" type="slidenum">
              <a:rPr b="0" i="0" lang="en-GB" sz="900" u="none" cap="none" strike="noStrike">
                <a:solidFill>
                  <a:srgbClr val="888888"/>
                </a:solidFill>
                <a:latin typeface="Calibri"/>
                <a:ea typeface="Calibri"/>
                <a:cs typeface="Calibri"/>
                <a:sym typeface="Calibri"/>
              </a:rPr>
              <a:t>‹#›</a:t>
            </a:fld>
            <a:endParaRPr b="0" i="0" sz="900" u="none" cap="none" strike="noStrike">
              <a:solidFill>
                <a:srgbClr val="888888"/>
              </a:solidFill>
              <a:latin typeface="Calibri"/>
              <a:ea typeface="Calibri"/>
              <a:cs typeface="Calibri"/>
              <a:sym typeface="Calibri"/>
            </a:endParaRPr>
          </a:p>
        </p:txBody>
      </p:sp>
      <p:sp>
        <p:nvSpPr>
          <p:cNvPr id="188" name="Google Shape;188;p31"/>
          <p:cNvSpPr txBox="1"/>
          <p:nvPr/>
        </p:nvSpPr>
        <p:spPr>
          <a:xfrm>
            <a:off x="5019229" y="1162051"/>
            <a:ext cx="3955435" cy="3592513"/>
          </a:xfrm>
          <a:prstGeom prst="rect">
            <a:avLst/>
          </a:prstGeom>
          <a:noFill/>
          <a:ln cap="flat" cmpd="sng" w="12700">
            <a:solidFill>
              <a:srgbClr val="000000"/>
            </a:solidFill>
            <a:prstDash val="solid"/>
            <a:miter lim="400000"/>
            <a:headEnd len="sm" w="sm" type="none"/>
            <a:tailEnd len="sm" w="sm" type="none"/>
          </a:ln>
        </p:spPr>
        <p:txBody>
          <a:bodyPr anchorCtr="0" anchor="t" bIns="34275" lIns="45725" spcFirstLastPara="1" rIns="45725" wrap="square" tIns="34275">
            <a:normAutofit/>
          </a:bodyPr>
          <a:lstStyle/>
          <a:p>
            <a:pPr indent="0" lvl="0" marL="0" marR="0" rtl="0" algn="l">
              <a:lnSpc>
                <a:spcPct val="90000"/>
              </a:lnSpc>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50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50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90000"/>
              </a:lnSpc>
              <a:spcBef>
                <a:spcPts val="500"/>
              </a:spcBef>
              <a:spcAft>
                <a:spcPts val="0"/>
              </a:spcAft>
              <a:buNone/>
            </a:pPr>
            <a:r>
              <a:rPr b="0" i="0" lang="en-GB" sz="2400" u="none" cap="none" strike="noStrike">
                <a:solidFill>
                  <a:schemeClr val="dk1"/>
                </a:solidFill>
                <a:latin typeface="Calibri"/>
                <a:ea typeface="Calibri"/>
                <a:cs typeface="Calibri"/>
                <a:sym typeface="Calibri"/>
              </a:rPr>
              <a:t>&lt;Other links, contacts or notes&gt;</a:t>
            </a:r>
            <a:endParaRPr sz="1100"/>
          </a:p>
          <a:p>
            <a:pPr indent="0" lvl="0" marL="0" marR="0" rtl="0" algn="l">
              <a:lnSpc>
                <a:spcPct val="90000"/>
              </a:lnSpc>
              <a:spcBef>
                <a:spcPts val="500"/>
              </a:spcBef>
              <a:spcAft>
                <a:spcPts val="0"/>
              </a:spcAft>
              <a:buNone/>
            </a:pPr>
            <a:r>
              <a:t/>
            </a:r>
            <a:endParaRPr b="0" i="0" sz="2400" u="none" cap="none" strike="noStrike">
              <a:solidFill>
                <a:schemeClr val="dk1"/>
              </a:solidFill>
              <a:latin typeface="Calibri"/>
              <a:ea typeface="Calibri"/>
              <a:cs typeface="Calibri"/>
              <a:sym typeface="Calibri"/>
            </a:endParaRPr>
          </a:p>
        </p:txBody>
      </p:sp>
      <p:pic>
        <p:nvPicPr>
          <p:cNvPr descr="A blue circle with white and orange letters and a symbol&#10;&#10;Description automatically generated" id="189" name="Google Shape;189;p31"/>
          <p:cNvPicPr preferRelativeResize="0"/>
          <p:nvPr/>
        </p:nvPicPr>
        <p:blipFill rotWithShape="1">
          <a:blip r:embed="rId5">
            <a:alphaModFix/>
          </a:blip>
          <a:srcRect b="0" l="0" r="0" t="0"/>
          <a:stretch/>
        </p:blipFill>
        <p:spPr>
          <a:xfrm>
            <a:off x="8173096" y="195188"/>
            <a:ext cx="693994" cy="688211"/>
          </a:xfrm>
          <a:prstGeom prst="rect">
            <a:avLst/>
          </a:prstGeom>
          <a:noFill/>
          <a:ln>
            <a:noFill/>
          </a:ln>
        </p:spPr>
      </p:pic>
      <p:sp>
        <p:nvSpPr>
          <p:cNvPr id="190" name="Google Shape;190;p31"/>
          <p:cNvSpPr txBox="1"/>
          <p:nvPr/>
        </p:nvSpPr>
        <p:spPr>
          <a:xfrm>
            <a:off x="3539836" y="4628263"/>
            <a:ext cx="5604164" cy="515237"/>
          </a:xfrm>
          <a:prstGeom prst="rect">
            <a:avLst/>
          </a:prstGeom>
          <a:noFill/>
          <a:ln>
            <a:noFill/>
          </a:ln>
        </p:spPr>
        <p:txBody>
          <a:bodyPr anchorCtr="0" anchor="t" bIns="34275" lIns="68575" spcFirstLastPara="1" rIns="68575" wrap="square" tIns="34275">
            <a:spAutoFit/>
          </a:bodyPr>
          <a:lstStyle/>
          <a:p>
            <a:pPr indent="0" lvl="0" marL="0" marR="0" rtl="0" algn="r">
              <a:spcBef>
                <a:spcPts val="0"/>
              </a:spcBef>
              <a:spcAft>
                <a:spcPts val="0"/>
              </a:spcAft>
              <a:buNone/>
            </a:pPr>
            <a:r>
              <a:rPr b="1" i="0" lang="en-GB" sz="1200" u="none" cap="none" strike="noStrike">
                <a:solidFill>
                  <a:schemeClr val="dk2"/>
                </a:solidFill>
                <a:latin typeface="Calibri"/>
                <a:ea typeface="Calibri"/>
                <a:cs typeface="Calibri"/>
                <a:sym typeface="Calibri"/>
              </a:rPr>
              <a:t>AIORI-2</a:t>
            </a:r>
            <a:endParaRPr sz="1100"/>
          </a:p>
          <a:p>
            <a:pPr indent="0" lvl="0" marL="0" marR="0" rtl="0" algn="r">
              <a:lnSpc>
                <a:spcPct val="256250"/>
              </a:lnSpc>
              <a:spcBef>
                <a:spcPts val="0"/>
              </a:spcBef>
              <a:spcAft>
                <a:spcPts val="0"/>
              </a:spcAft>
              <a:buNone/>
            </a:pPr>
            <a:r>
              <a:rPr b="1" i="0" lang="en-GB" sz="900" u="none" cap="none" strike="noStrike">
                <a:solidFill>
                  <a:schemeClr val="accent1"/>
                </a:solidFill>
                <a:latin typeface="Poppins"/>
                <a:ea typeface="Poppins"/>
                <a:cs typeface="Poppins"/>
                <a:sym typeface="Poppins"/>
              </a:rPr>
              <a:t>Hackathon 2025, Grand Finale</a:t>
            </a:r>
            <a:endParaRPr b="1" i="0" sz="800" u="none" cap="none" strike="noStrike">
              <a:solidFill>
                <a:schemeClr val="accent1"/>
              </a:solidFill>
              <a:latin typeface="Poppins"/>
              <a:ea typeface="Poppins"/>
              <a:cs typeface="Poppins"/>
              <a:sym typeface="Poppins"/>
            </a:endParaRPr>
          </a:p>
        </p:txBody>
      </p:sp>
      <p:pic>
        <p:nvPicPr>
          <p:cNvPr id="191" name="Google Shape;191;p31" title="PHOTO-2025-11-13-14-27-53.jpg"/>
          <p:cNvPicPr preferRelativeResize="0"/>
          <p:nvPr/>
        </p:nvPicPr>
        <p:blipFill>
          <a:blip r:embed="rId6">
            <a:alphaModFix/>
          </a:blip>
          <a:stretch>
            <a:fillRect/>
          </a:stretch>
        </p:blipFill>
        <p:spPr>
          <a:xfrm>
            <a:off x="5019225" y="1411313"/>
            <a:ext cx="3955450" cy="307366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