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jpg" ContentType="image/jpg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1" i="0" u="sng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 u="sng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 u="sng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692303" y="1549400"/>
            <a:ext cx="5274309" cy="479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 u="sng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99916" y="638666"/>
            <a:ext cx="1723567" cy="77447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39" y="-44056"/>
            <a:ext cx="1723389" cy="680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1" i="0" u="sng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59617" y="2627477"/>
            <a:ext cx="6008370" cy="33108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2.jpg"/><Relationship Id="rId6" Type="http://schemas.openxmlformats.org/officeDocument/2006/relationships/image" Target="../media/image7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3" Type="http://schemas.openxmlformats.org/officeDocument/2006/relationships/hyperlink" Target="mailto:Virpratap.work@gmail.com" TargetMode="External"/><Relationship Id="rId4" Type="http://schemas.openxmlformats.org/officeDocument/2006/relationships/hyperlink" Target="mailto:Ishikapandey.2807@gmail.com" TargetMode="External"/><Relationship Id="rId5" Type="http://schemas.openxmlformats.org/officeDocument/2006/relationships/hyperlink" Target="mailto:tkhanna@gn.amity.edu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23221" y="2779166"/>
            <a:ext cx="6272530" cy="1155065"/>
          </a:xfrm>
          <a:prstGeom prst="rect"/>
        </p:spPr>
        <p:txBody>
          <a:bodyPr wrap="square" lIns="0" tIns="80010" rIns="0" bIns="0" rtlCol="0" vert="horz">
            <a:spAutoFit/>
          </a:bodyPr>
          <a:lstStyle/>
          <a:p>
            <a:pPr marL="1347470" marR="5080" indent="-1335405">
              <a:lnSpc>
                <a:spcPts val="4210"/>
              </a:lnSpc>
              <a:spcBef>
                <a:spcPts val="630"/>
              </a:spcBef>
              <a:tabLst>
                <a:tab pos="1497965" algn="l"/>
                <a:tab pos="3328670" algn="l"/>
                <a:tab pos="3893820" algn="l"/>
              </a:tabLst>
            </a:pPr>
            <a:r>
              <a:rPr dirty="0" u="none" sz="3900" spc="-10" b="0">
                <a:latin typeface="Arial"/>
                <a:cs typeface="Arial"/>
              </a:rPr>
              <a:t>AIORI</a:t>
            </a:r>
            <a:r>
              <a:rPr dirty="0" u="none" sz="3900" b="0">
                <a:latin typeface="Arial"/>
                <a:cs typeface="Arial"/>
              </a:rPr>
              <a:t>	</a:t>
            </a:r>
            <a:r>
              <a:rPr dirty="0" u="none" sz="3900" spc="-10" b="0">
                <a:latin typeface="Arial"/>
                <a:cs typeface="Arial"/>
              </a:rPr>
              <a:t>Standards</a:t>
            </a:r>
            <a:r>
              <a:rPr dirty="0" u="none" sz="3900" b="0">
                <a:latin typeface="Arial"/>
                <a:cs typeface="Arial"/>
              </a:rPr>
              <a:t>	</a:t>
            </a:r>
            <a:r>
              <a:rPr dirty="0" u="none" sz="3900" spc="-10" b="0">
                <a:latin typeface="Arial"/>
                <a:cs typeface="Arial"/>
              </a:rPr>
              <a:t>Hackathon Caffeine</a:t>
            </a:r>
            <a:r>
              <a:rPr dirty="0" u="none" sz="3900" b="0">
                <a:latin typeface="Arial"/>
                <a:cs typeface="Arial"/>
              </a:rPr>
              <a:t>	</a:t>
            </a:r>
            <a:r>
              <a:rPr dirty="0" u="none" sz="3900" spc="-10" b="0">
                <a:latin typeface="Arial"/>
                <a:cs typeface="Arial"/>
              </a:rPr>
              <a:t>Coders</a:t>
            </a:r>
            <a:endParaRPr sz="39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604301" y="4166844"/>
            <a:ext cx="2312035" cy="1723389"/>
          </a:xfrm>
          <a:prstGeom prst="rect">
            <a:avLst/>
          </a:prstGeom>
        </p:spPr>
        <p:txBody>
          <a:bodyPr wrap="square" lIns="0" tIns="10287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810"/>
              </a:spcBef>
            </a:pPr>
            <a:r>
              <a:rPr dirty="0" sz="2400" spc="-10" b="1">
                <a:latin typeface="Calibri"/>
                <a:cs typeface="Calibri"/>
              </a:rPr>
              <a:t>AIORI-</a:t>
            </a:r>
            <a:r>
              <a:rPr dirty="0" sz="2400" spc="-60" b="1">
                <a:latin typeface="Calibri"/>
                <a:cs typeface="Calibri"/>
              </a:rPr>
              <a:t>2</a:t>
            </a:r>
            <a:endParaRPr sz="2400">
              <a:latin typeface="Calibri"/>
              <a:cs typeface="Calibri"/>
            </a:endParaRPr>
          </a:p>
          <a:p>
            <a:pPr algn="ctr" marL="12700" marR="5080">
              <a:lnSpc>
                <a:spcPts val="2590"/>
              </a:lnSpc>
              <a:spcBef>
                <a:spcPts val="1040"/>
              </a:spcBef>
            </a:pPr>
            <a:r>
              <a:rPr dirty="0" sz="2400">
                <a:latin typeface="Calibri"/>
                <a:cs typeface="Calibri"/>
              </a:rPr>
              <a:t>HACKATHON</a:t>
            </a:r>
            <a:r>
              <a:rPr dirty="0" sz="2400" spc="-114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2025 </a:t>
            </a:r>
            <a:r>
              <a:rPr dirty="0" sz="2400">
                <a:solidFill>
                  <a:srgbClr val="FF0000"/>
                </a:solidFill>
                <a:latin typeface="Calibri"/>
                <a:cs typeface="Calibri"/>
              </a:rPr>
              <a:t>GRAND</a:t>
            </a:r>
            <a:r>
              <a:rPr dirty="0" sz="2400" spc="-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0000"/>
                </a:solidFill>
                <a:latin typeface="Calibri"/>
                <a:cs typeface="Calibri"/>
              </a:rPr>
              <a:t>FINALE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675"/>
              </a:spcBef>
            </a:pPr>
            <a:r>
              <a:rPr dirty="0" sz="2400" spc="-10">
                <a:latin typeface="Calibri"/>
                <a:cs typeface="Calibri"/>
              </a:rPr>
              <a:t>12-</a:t>
            </a:r>
            <a:r>
              <a:rPr dirty="0" sz="2400">
                <a:latin typeface="Calibri"/>
                <a:cs typeface="Calibri"/>
              </a:rPr>
              <a:t>13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Nov,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2025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19777" y="472179"/>
            <a:ext cx="2146350" cy="21284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60904"/>
            <a:ext cx="396811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36545" algn="l"/>
              </a:tabLst>
            </a:pPr>
            <a:r>
              <a:rPr dirty="0" sz="4400" spc="-10" b="0">
                <a:latin typeface="Arial"/>
                <a:cs typeface="Arial"/>
              </a:rPr>
              <a:t>Hackathon</a:t>
            </a:r>
            <a:r>
              <a:rPr dirty="0" sz="4400" b="0">
                <a:latin typeface="Arial"/>
                <a:cs typeface="Arial"/>
              </a:rPr>
              <a:t>	</a:t>
            </a:r>
            <a:r>
              <a:rPr dirty="0" sz="4400" spc="-20" b="0">
                <a:latin typeface="Arial"/>
                <a:cs typeface="Arial"/>
              </a:rPr>
              <a:t>Plan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06856" y="4979255"/>
            <a:ext cx="8812530" cy="1097280"/>
          </a:xfrm>
          <a:prstGeom prst="rect">
            <a:avLst/>
          </a:prstGeom>
        </p:spPr>
        <p:txBody>
          <a:bodyPr wrap="square" lIns="0" tIns="8128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64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400" b="1">
                <a:latin typeface="Calibri"/>
                <a:cs typeface="Calibri"/>
              </a:rPr>
              <a:t>Specific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Problem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to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solve!?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ts val="2160"/>
              </a:lnSpc>
              <a:spcBef>
                <a:spcPts val="725"/>
              </a:spcBef>
            </a:pPr>
            <a:r>
              <a:rPr dirty="0" sz="2000">
                <a:latin typeface="Calibri"/>
                <a:cs typeface="Calibri"/>
              </a:rPr>
              <a:t>Current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anycast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networks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react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BGP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flips,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causing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session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interruptions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slow </a:t>
            </a:r>
            <a:r>
              <a:rPr dirty="0" sz="2000" spc="-10">
                <a:latin typeface="Calibri"/>
                <a:cs typeface="Calibri"/>
              </a:rPr>
              <a:t>responses;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our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goal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is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proactively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prevent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this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via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predictive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cache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pre-</a:t>
            </a:r>
            <a:r>
              <a:rPr dirty="0" sz="2000" spc="-10">
                <a:latin typeface="Calibri"/>
                <a:cs typeface="Calibri"/>
              </a:rPr>
              <a:t>positioning.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551502" y="4790287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solidFill>
                  <a:srgbClr val="878787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97463" y="260249"/>
            <a:ext cx="925324" cy="917613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9911536" y="6191034"/>
            <a:ext cx="2201545" cy="6699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1600" spc="-10" b="1">
                <a:solidFill>
                  <a:srgbClr val="44536A"/>
                </a:solidFill>
                <a:latin typeface="Calibri"/>
                <a:cs typeface="Calibri"/>
              </a:rPr>
              <a:t>AIORI-</a:t>
            </a:r>
            <a:r>
              <a:rPr dirty="0" sz="1600" spc="-50" b="1">
                <a:solidFill>
                  <a:srgbClr val="44536A"/>
                </a:solidFill>
                <a:latin typeface="Calibri"/>
                <a:cs typeface="Calibri"/>
              </a:rPr>
              <a:t>2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10"/>
              </a:spcBef>
            </a:pPr>
            <a:r>
              <a:rPr dirty="0" sz="1200" b="1">
                <a:solidFill>
                  <a:srgbClr val="4471C4"/>
                </a:solidFill>
                <a:latin typeface="Arial"/>
                <a:cs typeface="Arial"/>
              </a:rPr>
              <a:t>Hackathon</a:t>
            </a:r>
            <a:r>
              <a:rPr dirty="0" sz="1200" spc="-30" b="1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4471C4"/>
                </a:solidFill>
                <a:latin typeface="Arial"/>
                <a:cs typeface="Arial"/>
              </a:rPr>
              <a:t>2025,</a:t>
            </a:r>
            <a:r>
              <a:rPr dirty="0" sz="1200" spc="-30" b="1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4471C4"/>
                </a:solidFill>
                <a:latin typeface="Arial"/>
                <a:cs typeface="Arial"/>
              </a:rPr>
              <a:t>Grand</a:t>
            </a:r>
            <a:r>
              <a:rPr dirty="0" sz="1200" spc="-30" b="1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4471C4"/>
                </a:solidFill>
                <a:latin typeface="Arial"/>
                <a:cs typeface="Arial"/>
              </a:rPr>
              <a:t>Finale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1460931" y="2296477"/>
            <a:ext cx="6753225" cy="2289810"/>
          </a:xfrm>
          <a:custGeom>
            <a:avLst/>
            <a:gdLst/>
            <a:ahLst/>
            <a:cxnLst/>
            <a:rect l="l" t="t" r="r" b="b"/>
            <a:pathLst>
              <a:path w="6753225" h="2289810">
                <a:moveTo>
                  <a:pt x="6753212" y="0"/>
                </a:moveTo>
                <a:lnTo>
                  <a:pt x="6753212" y="0"/>
                </a:lnTo>
                <a:lnTo>
                  <a:pt x="0" y="0"/>
                </a:lnTo>
                <a:lnTo>
                  <a:pt x="0" y="361950"/>
                </a:lnTo>
                <a:lnTo>
                  <a:pt x="0" y="1325880"/>
                </a:lnTo>
                <a:lnTo>
                  <a:pt x="0" y="2289810"/>
                </a:lnTo>
                <a:lnTo>
                  <a:pt x="1391958" y="2289810"/>
                </a:lnTo>
                <a:lnTo>
                  <a:pt x="2880525" y="2289810"/>
                </a:lnTo>
                <a:lnTo>
                  <a:pt x="4320146" y="2289810"/>
                </a:lnTo>
                <a:lnTo>
                  <a:pt x="6753212" y="2289810"/>
                </a:lnTo>
                <a:lnTo>
                  <a:pt x="6753212" y="1325880"/>
                </a:lnTo>
                <a:lnTo>
                  <a:pt x="6753212" y="361950"/>
                </a:lnTo>
                <a:lnTo>
                  <a:pt x="6753212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197271" y="827006"/>
            <a:ext cx="8602345" cy="1641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16865" indent="-304165">
              <a:lnSpc>
                <a:spcPts val="2790"/>
              </a:lnSpc>
              <a:spcBef>
                <a:spcPts val="100"/>
              </a:spcBef>
              <a:buFont typeface="Calibri"/>
              <a:buChar char="•"/>
              <a:tabLst>
                <a:tab pos="316865" algn="l"/>
              </a:tabLst>
            </a:pPr>
            <a:r>
              <a:rPr dirty="0" sz="2400" b="1">
                <a:latin typeface="Calibri"/>
                <a:cs typeface="Calibri"/>
              </a:rPr>
              <a:t>Problem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Statement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06: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Anycast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flipping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and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CDN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user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experience</a:t>
            </a:r>
            <a:endParaRPr sz="2400">
              <a:latin typeface="Calibri"/>
              <a:cs typeface="Calibri"/>
            </a:endParaRPr>
          </a:p>
          <a:p>
            <a:pPr marL="316865">
              <a:lnSpc>
                <a:spcPts val="2070"/>
              </a:lnSpc>
            </a:pPr>
            <a:r>
              <a:rPr dirty="0" sz="1800">
                <a:latin typeface="Calibri"/>
                <a:cs typeface="Calibri"/>
              </a:rPr>
              <a:t>"From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reactive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proactive: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Outpacing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anycast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disruptions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with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predictive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intelligence.”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60"/>
              </a:spcBef>
            </a:pPr>
            <a:endParaRPr sz="1800">
              <a:latin typeface="Calibri"/>
              <a:cs typeface="Calibri"/>
            </a:endParaRPr>
          </a:p>
          <a:p>
            <a:pPr marL="316865" indent="-304165">
              <a:lnSpc>
                <a:spcPct val="100000"/>
              </a:lnSpc>
              <a:spcBef>
                <a:spcPts val="5"/>
              </a:spcBef>
              <a:buFont typeface="Calibri"/>
              <a:buChar char="•"/>
              <a:tabLst>
                <a:tab pos="316865" algn="l"/>
              </a:tabLst>
            </a:pPr>
            <a:r>
              <a:rPr dirty="0" sz="1800" b="1">
                <a:latin typeface="Calibri"/>
                <a:cs typeface="Calibri"/>
              </a:rPr>
              <a:t>RFC’s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INVOLVED:</a:t>
            </a:r>
            <a:endParaRPr sz="1800">
              <a:latin typeface="Calibri"/>
              <a:cs typeface="Calibri"/>
            </a:endParaRPr>
          </a:p>
          <a:p>
            <a:pPr marL="1332230">
              <a:lnSpc>
                <a:spcPct val="100000"/>
              </a:lnSpc>
              <a:spcBef>
                <a:spcPts val="1315"/>
              </a:spcBef>
              <a:tabLst>
                <a:tab pos="2723515" algn="l"/>
                <a:tab pos="4212590" algn="l"/>
                <a:tab pos="5652135" algn="l"/>
              </a:tabLs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RFC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Draft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No.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	Title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Area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	Lifecycle</a:t>
            </a:r>
            <a:r>
              <a:rPr dirty="0" sz="11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Stage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	How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Work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Relates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529511" y="2636786"/>
            <a:ext cx="54165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RFC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4786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921469" y="2611640"/>
            <a:ext cx="2699385" cy="411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R="5080">
              <a:lnSpc>
                <a:spcPct val="114999"/>
              </a:lnSpc>
              <a:spcBef>
                <a:spcPts val="100"/>
              </a:spcBef>
              <a:tabLst>
                <a:tab pos="1488440" algn="l"/>
              </a:tabLs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Operation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Anycast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	Best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Current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Practice Services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529511" y="3575570"/>
            <a:ext cx="1010285" cy="6038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R="5080">
              <a:lnSpc>
                <a:spcPct val="114999"/>
              </a:lnSpc>
              <a:spcBef>
                <a:spcPts val="100"/>
              </a:spcBef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RFC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7337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(former draft-ietf-cdni- requirements-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22)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921469" y="3575570"/>
            <a:ext cx="1201420" cy="411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R="5080">
              <a:lnSpc>
                <a:spcPct val="114999"/>
              </a:lnSpc>
              <a:spcBef>
                <a:spcPts val="100"/>
              </a:spcBef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CDN</a:t>
            </a:r>
            <a:r>
              <a:rPr dirty="0" sz="11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Interconnection Requirements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410037" y="3600716"/>
            <a:ext cx="1010919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Internet</a:t>
            </a:r>
            <a:r>
              <a:rPr dirty="0" sz="11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standard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5849670" y="2611640"/>
            <a:ext cx="2164715" cy="19532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R="5080">
              <a:lnSpc>
                <a:spcPct val="114999"/>
              </a:lnSpc>
              <a:spcBef>
                <a:spcPts val="100"/>
              </a:spcBef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Validates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Section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3.2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Demonstrates real-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world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performance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degradation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during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anycast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flips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provides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empirical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2000ms+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disruption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costs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described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theoretically.</a:t>
            </a:r>
            <a:endParaRPr sz="1100">
              <a:latin typeface="Calibri"/>
              <a:cs typeface="Calibri"/>
            </a:endParaRPr>
          </a:p>
          <a:p>
            <a:pPr marR="10160">
              <a:lnSpc>
                <a:spcPct val="114999"/>
              </a:lnSpc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Defines</a:t>
            </a:r>
            <a:r>
              <a:rPr dirty="0" sz="11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requirements</a:t>
            </a:r>
            <a:r>
              <a:rPr dirty="0" sz="11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11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CDN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interconnection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interfaces,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which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client-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side caching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solution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complements</a:t>
            </a:r>
            <a:r>
              <a:rPr dirty="0" sz="11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dirty="0" sz="11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improving</a:t>
            </a:r>
            <a:r>
              <a:rPr dirty="0" sz="11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resilience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across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CDNs.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47645"/>
            <a:ext cx="8490585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29155" algn="l"/>
                <a:tab pos="2439670" algn="l"/>
                <a:tab pos="3822065" algn="l"/>
                <a:tab pos="4584065" algn="l"/>
                <a:tab pos="5403215" algn="l"/>
              </a:tabLst>
            </a:pPr>
            <a:r>
              <a:rPr dirty="0" sz="4000" spc="-10"/>
              <a:t>Anycast</a:t>
            </a:r>
            <a:r>
              <a:rPr dirty="0" sz="4000"/>
              <a:t>	</a:t>
            </a:r>
            <a:r>
              <a:rPr dirty="0" sz="4000" spc="-50"/>
              <a:t>-</a:t>
            </a:r>
            <a:r>
              <a:rPr dirty="0" sz="4000"/>
              <a:t>	</a:t>
            </a:r>
            <a:r>
              <a:rPr dirty="0" sz="4000" spc="-20"/>
              <a:t>What</a:t>
            </a:r>
            <a:r>
              <a:rPr dirty="0" sz="4000"/>
              <a:t>	</a:t>
            </a:r>
            <a:r>
              <a:rPr dirty="0" sz="4000" spc="-25"/>
              <a:t>do</a:t>
            </a:r>
            <a:r>
              <a:rPr dirty="0" sz="4000"/>
              <a:t>	</a:t>
            </a:r>
            <a:r>
              <a:rPr dirty="0" sz="4000" spc="-25"/>
              <a:t>we</a:t>
            </a:r>
            <a:r>
              <a:rPr dirty="0" sz="4000"/>
              <a:t>	</a:t>
            </a:r>
            <a:r>
              <a:rPr dirty="0" sz="4000" spc="-10"/>
              <a:t>understand?</a:t>
            </a:r>
            <a:endParaRPr sz="4000"/>
          </a:p>
        </p:txBody>
      </p:sp>
      <p:sp>
        <p:nvSpPr>
          <p:cNvPr id="3" name="object 3" descr=""/>
          <p:cNvSpPr txBox="1"/>
          <p:nvPr/>
        </p:nvSpPr>
        <p:spPr>
          <a:xfrm>
            <a:off x="78739" y="1333690"/>
            <a:ext cx="5950585" cy="13150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34340">
              <a:lnSpc>
                <a:spcPct val="100000"/>
              </a:lnSpc>
              <a:spcBef>
                <a:spcPts val="100"/>
              </a:spcBef>
            </a:pPr>
            <a:r>
              <a:rPr dirty="0" sz="3200" b="1">
                <a:latin typeface="Arial"/>
                <a:cs typeface="Arial"/>
              </a:rPr>
              <a:t>Proactive</a:t>
            </a:r>
            <a:r>
              <a:rPr dirty="0" sz="3200" spc="-3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Traffic</a:t>
            </a:r>
            <a:r>
              <a:rPr dirty="0" sz="3200" spc="-35" b="1">
                <a:latin typeface="Arial"/>
                <a:cs typeface="Arial"/>
              </a:rPr>
              <a:t> </a:t>
            </a:r>
            <a:r>
              <a:rPr dirty="0" sz="3200" spc="-10" b="1">
                <a:latin typeface="Arial"/>
                <a:cs typeface="Arial"/>
              </a:rPr>
              <a:t>Routing</a:t>
            </a:r>
            <a:endParaRPr sz="3200">
              <a:latin typeface="Arial"/>
              <a:cs typeface="Arial"/>
            </a:endParaRPr>
          </a:p>
          <a:p>
            <a:pPr marL="316865" marR="5080" indent="-304800">
              <a:lnSpc>
                <a:spcPts val="2160"/>
              </a:lnSpc>
              <a:spcBef>
                <a:spcPts val="2020"/>
              </a:spcBef>
              <a:buChar char="•"/>
              <a:tabLst>
                <a:tab pos="316865" algn="l"/>
              </a:tabLst>
            </a:pPr>
            <a:r>
              <a:rPr dirty="0" sz="2000">
                <a:latin typeface="Calibri"/>
                <a:cs typeface="Calibri"/>
              </a:rPr>
              <a:t>Multiple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servers,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one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IP—</a:t>
            </a:r>
            <a:r>
              <a:rPr dirty="0" sz="2000">
                <a:latin typeface="Calibri"/>
                <a:cs typeface="Calibri"/>
              </a:rPr>
              <a:t>traffic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goes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closest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for </a:t>
            </a:r>
            <a:r>
              <a:rPr dirty="0" sz="2000">
                <a:latin typeface="Calibri"/>
                <a:cs typeface="Calibri"/>
              </a:rPr>
              <a:t>optimal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performance.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97463" y="260249"/>
            <a:ext cx="925324" cy="91761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9911536" y="6068339"/>
            <a:ext cx="2201545" cy="6699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1600" spc="-10" b="1">
                <a:solidFill>
                  <a:srgbClr val="44536A"/>
                </a:solidFill>
                <a:latin typeface="Calibri"/>
                <a:cs typeface="Calibri"/>
              </a:rPr>
              <a:t>AIORI-</a:t>
            </a:r>
            <a:r>
              <a:rPr dirty="0" sz="1600" spc="-50" b="1">
                <a:solidFill>
                  <a:srgbClr val="44536A"/>
                </a:solidFill>
                <a:latin typeface="Calibri"/>
                <a:cs typeface="Calibri"/>
              </a:rPr>
              <a:t>2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10"/>
              </a:spcBef>
            </a:pPr>
            <a:r>
              <a:rPr dirty="0" sz="1200" b="1">
                <a:solidFill>
                  <a:srgbClr val="4471C4"/>
                </a:solidFill>
                <a:latin typeface="Arial"/>
                <a:cs typeface="Arial"/>
              </a:rPr>
              <a:t>Hackathon</a:t>
            </a:r>
            <a:r>
              <a:rPr dirty="0" sz="1200" spc="-30" b="1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4471C4"/>
                </a:solidFill>
                <a:latin typeface="Arial"/>
                <a:cs typeface="Arial"/>
              </a:rPr>
              <a:t>2025,</a:t>
            </a:r>
            <a:r>
              <a:rPr dirty="0" sz="1200" spc="-30" b="1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4471C4"/>
                </a:solidFill>
                <a:latin typeface="Arial"/>
                <a:cs typeface="Arial"/>
              </a:rPr>
              <a:t>Grand</a:t>
            </a:r>
            <a:r>
              <a:rPr dirty="0" sz="1200" spc="-30" b="1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4471C4"/>
                </a:solidFill>
                <a:latin typeface="Arial"/>
                <a:cs typeface="Arial"/>
              </a:rPr>
              <a:t>Finale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0" y="1306817"/>
            <a:ext cx="5932678" cy="2235174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4309821" y="3507562"/>
            <a:ext cx="7301865" cy="19094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2296160" algn="l"/>
                <a:tab pos="4413250" algn="l"/>
                <a:tab pos="6387465" algn="l"/>
                <a:tab pos="6952615" algn="l"/>
              </a:tabLst>
            </a:pPr>
            <a:r>
              <a:rPr dirty="0" u="sng" sz="4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Whereas</a:t>
            </a:r>
            <a:r>
              <a:rPr dirty="0" u="sng" sz="4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u="sng" sz="4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Anycast</a:t>
            </a:r>
            <a:r>
              <a:rPr dirty="0" u="sng" sz="4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u="sng" sz="4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flipping</a:t>
            </a:r>
            <a:r>
              <a:rPr dirty="0" u="sng" sz="4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u="sng" sz="4000" spc="-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is</a:t>
            </a:r>
            <a:r>
              <a:rPr dirty="0" u="sng" sz="4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u="sng" sz="4000" spc="-5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?</a:t>
            </a:r>
            <a:endParaRPr sz="4000">
              <a:latin typeface="Arial"/>
              <a:cs typeface="Arial"/>
            </a:endParaRPr>
          </a:p>
          <a:p>
            <a:pPr marL="1224280" marR="1312545" indent="-304800">
              <a:lnSpc>
                <a:spcPts val="2160"/>
              </a:lnSpc>
              <a:spcBef>
                <a:spcPts val="3579"/>
              </a:spcBef>
              <a:buChar char="•"/>
              <a:tabLst>
                <a:tab pos="1224280" algn="l"/>
              </a:tabLst>
            </a:pPr>
            <a:r>
              <a:rPr dirty="0" sz="2000">
                <a:latin typeface="Calibri"/>
                <a:cs typeface="Calibri"/>
              </a:rPr>
              <a:t>Anycast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flipping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reroutes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traffic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unexpectedly, </a:t>
            </a:r>
            <a:r>
              <a:rPr dirty="0" sz="2000">
                <a:latin typeface="Calibri"/>
                <a:cs typeface="Calibri"/>
              </a:rPr>
              <a:t>causing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latency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spikes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 spc="60">
                <a:latin typeface="Calibri"/>
                <a:cs typeface="Calibri"/>
              </a:rPr>
              <a:t>s</a:t>
            </a:r>
            <a:r>
              <a:rPr dirty="0" sz="2000" spc="70">
                <a:latin typeface="Calibri"/>
                <a:cs typeface="Calibri"/>
              </a:rPr>
              <a:t>e</a:t>
            </a:r>
            <a:r>
              <a:rPr dirty="0" sz="2000" spc="-445">
                <a:latin typeface="Calibri"/>
                <a:cs typeface="Calibri"/>
              </a:rPr>
              <a:t>s</a:t>
            </a:r>
            <a:r>
              <a:rPr dirty="0" baseline="43981" sz="1800" spc="-67">
                <a:solidFill>
                  <a:srgbClr val="878787"/>
                </a:solidFill>
                <a:latin typeface="Calibri"/>
                <a:cs typeface="Calibri"/>
              </a:rPr>
              <a:t>3</a:t>
            </a:r>
            <a:r>
              <a:rPr dirty="0" sz="2000" spc="60">
                <a:latin typeface="Calibri"/>
                <a:cs typeface="Calibri"/>
              </a:rPr>
              <a:t>s</a:t>
            </a:r>
            <a:r>
              <a:rPr dirty="0" sz="2000" spc="65">
                <a:latin typeface="Calibri"/>
                <a:cs typeface="Calibri"/>
              </a:rPr>
              <a:t>ion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interruptions.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9933" y="3828846"/>
            <a:ext cx="3946398" cy="26309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59171" y="1390231"/>
            <a:ext cx="4274820" cy="772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87450" algn="l"/>
              </a:tabLst>
            </a:pPr>
            <a:r>
              <a:rPr dirty="0" sz="4900" spc="-20" b="0">
                <a:latin typeface="Arial"/>
                <a:cs typeface="Arial"/>
              </a:rPr>
              <a:t>Flip</a:t>
            </a:r>
            <a:r>
              <a:rPr dirty="0" sz="4900" b="0">
                <a:latin typeface="Arial"/>
                <a:cs typeface="Arial"/>
              </a:rPr>
              <a:t>	</a:t>
            </a:r>
            <a:r>
              <a:rPr dirty="0" sz="4900" spc="-10" b="0">
                <a:latin typeface="Arial"/>
                <a:cs typeface="Arial"/>
              </a:rPr>
              <a:t>Simulation:</a:t>
            </a:r>
            <a:endParaRPr sz="49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57305" cy="6857989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5275312" y="2332380"/>
            <a:ext cx="4289425" cy="90805"/>
            <a:chOff x="5275312" y="2332380"/>
            <a:chExt cx="4289425" cy="90805"/>
          </a:xfrm>
        </p:grpSpPr>
        <p:sp>
          <p:nvSpPr>
            <p:cNvPr id="5" name="object 5" descr=""/>
            <p:cNvSpPr/>
            <p:nvPr/>
          </p:nvSpPr>
          <p:spPr>
            <a:xfrm>
              <a:off x="5297537" y="2354605"/>
              <a:ext cx="4244975" cy="46355"/>
            </a:xfrm>
            <a:custGeom>
              <a:avLst/>
              <a:gdLst/>
              <a:ahLst/>
              <a:cxnLst/>
              <a:rect l="l" t="t" r="r" b="b"/>
              <a:pathLst>
                <a:path w="4244975" h="46355">
                  <a:moveTo>
                    <a:pt x="228" y="20345"/>
                  </a:moveTo>
                  <a:lnTo>
                    <a:pt x="67209" y="14216"/>
                  </a:lnTo>
                  <a:lnTo>
                    <a:pt x="126967" y="9787"/>
                  </a:lnTo>
                  <a:lnTo>
                    <a:pt x="181124" y="6985"/>
                  </a:lnTo>
                  <a:lnTo>
                    <a:pt x="231299" y="5738"/>
                  </a:lnTo>
                  <a:lnTo>
                    <a:pt x="279112" y="5977"/>
                  </a:lnTo>
                  <a:lnTo>
                    <a:pt x="326183" y="7628"/>
                  </a:lnTo>
                  <a:lnTo>
                    <a:pt x="374132" y="10621"/>
                  </a:lnTo>
                  <a:lnTo>
                    <a:pt x="424580" y="14884"/>
                  </a:lnTo>
                  <a:lnTo>
                    <a:pt x="479147" y="20345"/>
                  </a:lnTo>
                  <a:lnTo>
                    <a:pt x="530808" y="24172"/>
                  </a:lnTo>
                  <a:lnTo>
                    <a:pt x="582642" y="25261"/>
                  </a:lnTo>
                  <a:lnTo>
                    <a:pt x="634269" y="24318"/>
                  </a:lnTo>
                  <a:lnTo>
                    <a:pt x="685311" y="22053"/>
                  </a:lnTo>
                  <a:lnTo>
                    <a:pt x="735389" y="19173"/>
                  </a:lnTo>
                  <a:lnTo>
                    <a:pt x="784124" y="16387"/>
                  </a:lnTo>
                  <a:lnTo>
                    <a:pt x="831138" y="14403"/>
                  </a:lnTo>
                  <a:lnTo>
                    <a:pt x="876053" y="13929"/>
                  </a:lnTo>
                  <a:lnTo>
                    <a:pt x="918489" y="15674"/>
                  </a:lnTo>
                  <a:lnTo>
                    <a:pt x="958068" y="20345"/>
                  </a:lnTo>
                  <a:lnTo>
                    <a:pt x="994809" y="25697"/>
                  </a:lnTo>
                  <a:lnTo>
                    <a:pt x="1035637" y="30137"/>
                  </a:lnTo>
                  <a:lnTo>
                    <a:pt x="1080156" y="33611"/>
                  </a:lnTo>
                  <a:lnTo>
                    <a:pt x="1127972" y="36067"/>
                  </a:lnTo>
                  <a:lnTo>
                    <a:pt x="1178690" y="37453"/>
                  </a:lnTo>
                  <a:lnTo>
                    <a:pt x="1231916" y="37716"/>
                  </a:lnTo>
                  <a:lnTo>
                    <a:pt x="1287255" y="36803"/>
                  </a:lnTo>
                  <a:lnTo>
                    <a:pt x="1344312" y="34662"/>
                  </a:lnTo>
                  <a:lnTo>
                    <a:pt x="1402695" y="31240"/>
                  </a:lnTo>
                  <a:lnTo>
                    <a:pt x="1462006" y="26486"/>
                  </a:lnTo>
                  <a:lnTo>
                    <a:pt x="1521854" y="20345"/>
                  </a:lnTo>
                  <a:lnTo>
                    <a:pt x="1569122" y="15289"/>
                  </a:lnTo>
                  <a:lnTo>
                    <a:pt x="1616668" y="10906"/>
                  </a:lnTo>
                  <a:lnTo>
                    <a:pt x="1664504" y="7222"/>
                  </a:lnTo>
                  <a:lnTo>
                    <a:pt x="1712641" y="4263"/>
                  </a:lnTo>
                  <a:lnTo>
                    <a:pt x="1761089" y="2055"/>
                  </a:lnTo>
                  <a:lnTo>
                    <a:pt x="1809860" y="625"/>
                  </a:lnTo>
                  <a:lnTo>
                    <a:pt x="1858964" y="0"/>
                  </a:lnTo>
                  <a:lnTo>
                    <a:pt x="1908413" y="204"/>
                  </a:lnTo>
                  <a:lnTo>
                    <a:pt x="1958218" y="1265"/>
                  </a:lnTo>
                  <a:lnTo>
                    <a:pt x="2008389" y="3210"/>
                  </a:lnTo>
                  <a:lnTo>
                    <a:pt x="2058938" y="6064"/>
                  </a:lnTo>
                  <a:lnTo>
                    <a:pt x="2109876" y="9853"/>
                  </a:lnTo>
                  <a:lnTo>
                    <a:pt x="2161214" y="14605"/>
                  </a:lnTo>
                  <a:lnTo>
                    <a:pt x="2212962" y="20345"/>
                  </a:lnTo>
                  <a:lnTo>
                    <a:pt x="2281745" y="27295"/>
                  </a:lnTo>
                  <a:lnTo>
                    <a:pt x="2343463" y="31071"/>
                  </a:lnTo>
                  <a:lnTo>
                    <a:pt x="2399377" y="32286"/>
                  </a:lnTo>
                  <a:lnTo>
                    <a:pt x="2450750" y="31548"/>
                  </a:lnTo>
                  <a:lnTo>
                    <a:pt x="2498844" y="29470"/>
                  </a:lnTo>
                  <a:lnTo>
                    <a:pt x="2544921" y="26662"/>
                  </a:lnTo>
                  <a:lnTo>
                    <a:pt x="2590244" y="23734"/>
                  </a:lnTo>
                  <a:lnTo>
                    <a:pt x="2636075" y="21298"/>
                  </a:lnTo>
                  <a:lnTo>
                    <a:pt x="2683676" y="19965"/>
                  </a:lnTo>
                  <a:lnTo>
                    <a:pt x="2734310" y="20345"/>
                  </a:lnTo>
                  <a:lnTo>
                    <a:pt x="2787218" y="21149"/>
                  </a:lnTo>
                  <a:lnTo>
                    <a:pt x="2840631" y="20901"/>
                  </a:lnTo>
                  <a:lnTo>
                    <a:pt x="2894297" y="19927"/>
                  </a:lnTo>
                  <a:lnTo>
                    <a:pt x="2947960" y="18556"/>
                  </a:lnTo>
                  <a:lnTo>
                    <a:pt x="3001367" y="17116"/>
                  </a:lnTo>
                  <a:lnTo>
                    <a:pt x="3054264" y="15934"/>
                  </a:lnTo>
                  <a:lnTo>
                    <a:pt x="3106397" y="15338"/>
                  </a:lnTo>
                  <a:lnTo>
                    <a:pt x="3157511" y="15656"/>
                  </a:lnTo>
                  <a:lnTo>
                    <a:pt x="3207354" y="17216"/>
                  </a:lnTo>
                  <a:lnTo>
                    <a:pt x="3255670" y="20345"/>
                  </a:lnTo>
                  <a:lnTo>
                    <a:pt x="3283940" y="22166"/>
                  </a:lnTo>
                  <a:lnTo>
                    <a:pt x="3318371" y="23434"/>
                  </a:lnTo>
                  <a:lnTo>
                    <a:pt x="3358341" y="24212"/>
                  </a:lnTo>
                  <a:lnTo>
                    <a:pt x="3403230" y="24562"/>
                  </a:lnTo>
                  <a:lnTo>
                    <a:pt x="3452414" y="24544"/>
                  </a:lnTo>
                  <a:lnTo>
                    <a:pt x="3505272" y="24221"/>
                  </a:lnTo>
                  <a:lnTo>
                    <a:pt x="3561182" y="23654"/>
                  </a:lnTo>
                  <a:lnTo>
                    <a:pt x="3619523" y="22906"/>
                  </a:lnTo>
                  <a:lnTo>
                    <a:pt x="3679672" y="22038"/>
                  </a:lnTo>
                  <a:lnTo>
                    <a:pt x="3741008" y="21112"/>
                  </a:lnTo>
                  <a:lnTo>
                    <a:pt x="3802908" y="20189"/>
                  </a:lnTo>
                  <a:lnTo>
                    <a:pt x="3864751" y="19331"/>
                  </a:lnTo>
                  <a:lnTo>
                    <a:pt x="3925916" y="18601"/>
                  </a:lnTo>
                  <a:lnTo>
                    <a:pt x="3985779" y="18059"/>
                  </a:lnTo>
                  <a:lnTo>
                    <a:pt x="4043720" y="17768"/>
                  </a:lnTo>
                  <a:lnTo>
                    <a:pt x="4099116" y="17790"/>
                  </a:lnTo>
                  <a:lnTo>
                    <a:pt x="4151346" y="18185"/>
                  </a:lnTo>
                  <a:lnTo>
                    <a:pt x="4199788" y="19016"/>
                  </a:lnTo>
                  <a:lnTo>
                    <a:pt x="4243819" y="20345"/>
                  </a:lnTo>
                  <a:lnTo>
                    <a:pt x="4244708" y="29324"/>
                  </a:lnTo>
                  <a:lnTo>
                    <a:pt x="4243273" y="29705"/>
                  </a:lnTo>
                  <a:lnTo>
                    <a:pt x="4243819" y="38633"/>
                  </a:lnTo>
                  <a:lnTo>
                    <a:pt x="4201724" y="40932"/>
                  </a:lnTo>
                  <a:lnTo>
                    <a:pt x="4160364" y="42005"/>
                  </a:lnTo>
                  <a:lnTo>
                    <a:pt x="4119185" y="42081"/>
                  </a:lnTo>
                  <a:lnTo>
                    <a:pt x="4077632" y="41390"/>
                  </a:lnTo>
                  <a:lnTo>
                    <a:pt x="4035148" y="40162"/>
                  </a:lnTo>
                  <a:lnTo>
                    <a:pt x="3991179" y="38629"/>
                  </a:lnTo>
                  <a:lnTo>
                    <a:pt x="3945169" y="37018"/>
                  </a:lnTo>
                  <a:lnTo>
                    <a:pt x="3896563" y="35561"/>
                  </a:lnTo>
                  <a:lnTo>
                    <a:pt x="3844806" y="34488"/>
                  </a:lnTo>
                  <a:lnTo>
                    <a:pt x="3789342" y="34029"/>
                  </a:lnTo>
                  <a:lnTo>
                    <a:pt x="3729615" y="34413"/>
                  </a:lnTo>
                  <a:lnTo>
                    <a:pt x="3665071" y="35871"/>
                  </a:lnTo>
                  <a:lnTo>
                    <a:pt x="3595154" y="38633"/>
                  </a:lnTo>
                  <a:lnTo>
                    <a:pt x="3523342" y="41385"/>
                  </a:lnTo>
                  <a:lnTo>
                    <a:pt x="3464125" y="42339"/>
                  </a:lnTo>
                  <a:lnTo>
                    <a:pt x="3415274" y="41883"/>
                  </a:lnTo>
                  <a:lnTo>
                    <a:pt x="3374555" y="40408"/>
                  </a:lnTo>
                  <a:lnTo>
                    <a:pt x="3339737" y="38303"/>
                  </a:lnTo>
                  <a:lnTo>
                    <a:pt x="3308590" y="35956"/>
                  </a:lnTo>
                  <a:lnTo>
                    <a:pt x="3278880" y="33759"/>
                  </a:lnTo>
                  <a:lnTo>
                    <a:pt x="3248376" y="32099"/>
                  </a:lnTo>
                  <a:lnTo>
                    <a:pt x="3214848" y="31368"/>
                  </a:lnTo>
                  <a:lnTo>
                    <a:pt x="3176062" y="31953"/>
                  </a:lnTo>
                  <a:lnTo>
                    <a:pt x="3129788" y="34245"/>
                  </a:lnTo>
                  <a:lnTo>
                    <a:pt x="3073794" y="38633"/>
                  </a:lnTo>
                  <a:lnTo>
                    <a:pt x="3010968" y="43281"/>
                  </a:lnTo>
                  <a:lnTo>
                    <a:pt x="2955854" y="45430"/>
                  </a:lnTo>
                  <a:lnTo>
                    <a:pt x="2906908" y="45603"/>
                  </a:lnTo>
                  <a:lnTo>
                    <a:pt x="2862590" y="44323"/>
                  </a:lnTo>
                  <a:lnTo>
                    <a:pt x="2821359" y="42113"/>
                  </a:lnTo>
                  <a:lnTo>
                    <a:pt x="2781671" y="39498"/>
                  </a:lnTo>
                  <a:lnTo>
                    <a:pt x="2741987" y="36999"/>
                  </a:lnTo>
                  <a:lnTo>
                    <a:pt x="2700764" y="35139"/>
                  </a:lnTo>
                  <a:lnTo>
                    <a:pt x="2656460" y="34443"/>
                  </a:lnTo>
                  <a:lnTo>
                    <a:pt x="2607535" y="35433"/>
                  </a:lnTo>
                  <a:lnTo>
                    <a:pt x="2552446" y="38633"/>
                  </a:lnTo>
                  <a:lnTo>
                    <a:pt x="2503772" y="41882"/>
                  </a:lnTo>
                  <a:lnTo>
                    <a:pt x="2456728" y="44134"/>
                  </a:lnTo>
                  <a:lnTo>
                    <a:pt x="2410814" y="45513"/>
                  </a:lnTo>
                  <a:lnTo>
                    <a:pt x="2365530" y="46143"/>
                  </a:lnTo>
                  <a:lnTo>
                    <a:pt x="2320375" y="46148"/>
                  </a:lnTo>
                  <a:lnTo>
                    <a:pt x="2274850" y="45654"/>
                  </a:lnTo>
                  <a:lnTo>
                    <a:pt x="2228454" y="44783"/>
                  </a:lnTo>
                  <a:lnTo>
                    <a:pt x="2180688" y="43661"/>
                  </a:lnTo>
                  <a:lnTo>
                    <a:pt x="2131049" y="42412"/>
                  </a:lnTo>
                  <a:lnTo>
                    <a:pt x="2079040" y="41161"/>
                  </a:lnTo>
                  <a:lnTo>
                    <a:pt x="2024159" y="40031"/>
                  </a:lnTo>
                  <a:lnTo>
                    <a:pt x="1965906" y="39147"/>
                  </a:lnTo>
                  <a:lnTo>
                    <a:pt x="1903781" y="38633"/>
                  </a:lnTo>
                  <a:lnTo>
                    <a:pt x="1847188" y="38487"/>
                  </a:lnTo>
                  <a:lnTo>
                    <a:pt x="1795980" y="38550"/>
                  </a:lnTo>
                  <a:lnTo>
                    <a:pt x="1749087" y="38775"/>
                  </a:lnTo>
                  <a:lnTo>
                    <a:pt x="1705443" y="39117"/>
                  </a:lnTo>
                  <a:lnTo>
                    <a:pt x="1663978" y="39528"/>
                  </a:lnTo>
                  <a:lnTo>
                    <a:pt x="1623625" y="39962"/>
                  </a:lnTo>
                  <a:lnTo>
                    <a:pt x="1583317" y="40371"/>
                  </a:lnTo>
                  <a:lnTo>
                    <a:pt x="1541984" y="40710"/>
                  </a:lnTo>
                  <a:lnTo>
                    <a:pt x="1498560" y="40930"/>
                  </a:lnTo>
                  <a:lnTo>
                    <a:pt x="1451975" y="40987"/>
                  </a:lnTo>
                  <a:lnTo>
                    <a:pt x="1401164" y="40832"/>
                  </a:lnTo>
                  <a:lnTo>
                    <a:pt x="1345056" y="40419"/>
                  </a:lnTo>
                  <a:lnTo>
                    <a:pt x="1282585" y="39702"/>
                  </a:lnTo>
                  <a:lnTo>
                    <a:pt x="1212682" y="38633"/>
                  </a:lnTo>
                  <a:lnTo>
                    <a:pt x="1119187" y="37132"/>
                  </a:lnTo>
                  <a:lnTo>
                    <a:pt x="1043832" y="36119"/>
                  </a:lnTo>
                  <a:lnTo>
                    <a:pt x="983615" y="35536"/>
                  </a:lnTo>
                  <a:lnTo>
                    <a:pt x="935533" y="35325"/>
                  </a:lnTo>
                  <a:lnTo>
                    <a:pt x="896584" y="35428"/>
                  </a:lnTo>
                  <a:lnTo>
                    <a:pt x="863766" y="35787"/>
                  </a:lnTo>
                  <a:lnTo>
                    <a:pt x="834078" y="36345"/>
                  </a:lnTo>
                  <a:lnTo>
                    <a:pt x="804516" y="37044"/>
                  </a:lnTo>
                  <a:lnTo>
                    <a:pt x="772079" y="37826"/>
                  </a:lnTo>
                  <a:lnTo>
                    <a:pt x="733764" y="38633"/>
                  </a:lnTo>
                  <a:lnTo>
                    <a:pt x="699655" y="39075"/>
                  </a:lnTo>
                  <a:lnTo>
                    <a:pt x="658411" y="39287"/>
                  </a:lnTo>
                  <a:lnTo>
                    <a:pt x="611112" y="39309"/>
                  </a:lnTo>
                  <a:lnTo>
                    <a:pt x="558840" y="39182"/>
                  </a:lnTo>
                  <a:lnTo>
                    <a:pt x="502674" y="38945"/>
                  </a:lnTo>
                  <a:lnTo>
                    <a:pt x="443694" y="38641"/>
                  </a:lnTo>
                  <a:lnTo>
                    <a:pt x="382982" y="38309"/>
                  </a:lnTo>
                  <a:lnTo>
                    <a:pt x="321617" y="37990"/>
                  </a:lnTo>
                  <a:lnTo>
                    <a:pt x="260681" y="37726"/>
                  </a:lnTo>
                  <a:lnTo>
                    <a:pt x="201252" y="37555"/>
                  </a:lnTo>
                  <a:lnTo>
                    <a:pt x="144412" y="37520"/>
                  </a:lnTo>
                  <a:lnTo>
                    <a:pt x="91241" y="37661"/>
                  </a:lnTo>
                  <a:lnTo>
                    <a:pt x="42820" y="38018"/>
                  </a:lnTo>
                  <a:lnTo>
                    <a:pt x="228" y="38633"/>
                  </a:lnTo>
                  <a:lnTo>
                    <a:pt x="0" y="34569"/>
                  </a:lnTo>
                  <a:lnTo>
                    <a:pt x="737" y="26162"/>
                  </a:lnTo>
                  <a:lnTo>
                    <a:pt x="228" y="20345"/>
                  </a:lnTo>
                  <a:close/>
                </a:path>
              </a:pathLst>
            </a:custGeom>
            <a:ln w="44449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5297309" y="2361117"/>
              <a:ext cx="4244340" cy="48895"/>
            </a:xfrm>
            <a:custGeom>
              <a:avLst/>
              <a:gdLst/>
              <a:ahLst/>
              <a:cxnLst/>
              <a:rect l="l" t="t" r="r" b="b"/>
              <a:pathLst>
                <a:path w="4244340" h="48894">
                  <a:moveTo>
                    <a:pt x="2875081" y="22012"/>
                  </a:moveTo>
                  <a:lnTo>
                    <a:pt x="2040923" y="22012"/>
                  </a:lnTo>
                  <a:lnTo>
                    <a:pt x="2085018" y="23225"/>
                  </a:lnTo>
                  <a:lnTo>
                    <a:pt x="2143358" y="26534"/>
                  </a:lnTo>
                  <a:lnTo>
                    <a:pt x="2143070" y="26534"/>
                  </a:lnTo>
                  <a:lnTo>
                    <a:pt x="2276910" y="37495"/>
                  </a:lnTo>
                  <a:lnTo>
                    <a:pt x="2334405" y="41715"/>
                  </a:lnTo>
                  <a:lnTo>
                    <a:pt x="2386680" y="44863"/>
                  </a:lnTo>
                  <a:lnTo>
                    <a:pt x="2434737" y="47020"/>
                  </a:lnTo>
                  <a:lnTo>
                    <a:pt x="2483092" y="48366"/>
                  </a:lnTo>
                  <a:lnTo>
                    <a:pt x="2522217" y="48689"/>
                  </a:lnTo>
                  <a:lnTo>
                    <a:pt x="2563648" y="48366"/>
                  </a:lnTo>
                  <a:lnTo>
                    <a:pt x="2604879" y="47379"/>
                  </a:lnTo>
                  <a:lnTo>
                    <a:pt x="2690756" y="43744"/>
                  </a:lnTo>
                  <a:lnTo>
                    <a:pt x="2966450" y="29342"/>
                  </a:lnTo>
                  <a:lnTo>
                    <a:pt x="3024287" y="27533"/>
                  </a:lnTo>
                  <a:lnTo>
                    <a:pt x="3024086" y="27533"/>
                  </a:lnTo>
                  <a:lnTo>
                    <a:pt x="3079148" y="26534"/>
                  </a:lnTo>
                  <a:lnTo>
                    <a:pt x="3777037" y="26238"/>
                  </a:lnTo>
                  <a:lnTo>
                    <a:pt x="3792011" y="25658"/>
                  </a:lnTo>
                  <a:lnTo>
                    <a:pt x="3768283" y="25658"/>
                  </a:lnTo>
                  <a:lnTo>
                    <a:pt x="3732113" y="25290"/>
                  </a:lnTo>
                  <a:lnTo>
                    <a:pt x="3721456" y="25290"/>
                  </a:lnTo>
                  <a:lnTo>
                    <a:pt x="3665231" y="23970"/>
                  </a:lnTo>
                  <a:lnTo>
                    <a:pt x="3661788" y="23970"/>
                  </a:lnTo>
                  <a:lnTo>
                    <a:pt x="3620086" y="22403"/>
                  </a:lnTo>
                  <a:lnTo>
                    <a:pt x="2891367" y="22403"/>
                  </a:lnTo>
                  <a:lnTo>
                    <a:pt x="2875081" y="22012"/>
                  </a:lnTo>
                  <a:close/>
                </a:path>
                <a:path w="4244340" h="48894">
                  <a:moveTo>
                    <a:pt x="810269" y="1845"/>
                  </a:moveTo>
                  <a:lnTo>
                    <a:pt x="799056" y="1845"/>
                  </a:lnTo>
                  <a:lnTo>
                    <a:pt x="765173" y="2008"/>
                  </a:lnTo>
                  <a:lnTo>
                    <a:pt x="717886" y="3376"/>
                  </a:lnTo>
                  <a:lnTo>
                    <a:pt x="343353" y="22746"/>
                  </a:lnTo>
                  <a:lnTo>
                    <a:pt x="380515" y="24123"/>
                  </a:lnTo>
                  <a:lnTo>
                    <a:pt x="448052" y="27533"/>
                  </a:lnTo>
                  <a:lnTo>
                    <a:pt x="587005" y="36156"/>
                  </a:lnTo>
                  <a:lnTo>
                    <a:pt x="643753" y="38916"/>
                  </a:lnTo>
                  <a:lnTo>
                    <a:pt x="693942" y="40557"/>
                  </a:lnTo>
                  <a:lnTo>
                    <a:pt x="741075" y="41260"/>
                  </a:lnTo>
                  <a:lnTo>
                    <a:pt x="731455" y="41260"/>
                  </a:lnTo>
                  <a:lnTo>
                    <a:pt x="782185" y="41107"/>
                  </a:lnTo>
                  <a:lnTo>
                    <a:pt x="824011" y="40327"/>
                  </a:lnTo>
                  <a:lnTo>
                    <a:pt x="1345748" y="26534"/>
                  </a:lnTo>
                  <a:lnTo>
                    <a:pt x="1344549" y="26534"/>
                  </a:lnTo>
                  <a:lnTo>
                    <a:pt x="1391272" y="25936"/>
                  </a:lnTo>
                  <a:lnTo>
                    <a:pt x="1386962" y="25936"/>
                  </a:lnTo>
                  <a:lnTo>
                    <a:pt x="1704859" y="25658"/>
                  </a:lnTo>
                  <a:lnTo>
                    <a:pt x="1657078" y="24628"/>
                  </a:lnTo>
                  <a:lnTo>
                    <a:pt x="1655740" y="24628"/>
                  </a:lnTo>
                  <a:lnTo>
                    <a:pt x="1609160" y="22403"/>
                  </a:lnTo>
                  <a:lnTo>
                    <a:pt x="1564986" y="18883"/>
                  </a:lnTo>
                  <a:lnTo>
                    <a:pt x="1559806" y="18273"/>
                  </a:lnTo>
                  <a:lnTo>
                    <a:pt x="1112070" y="18273"/>
                  </a:lnTo>
                  <a:lnTo>
                    <a:pt x="1061533" y="17503"/>
                  </a:lnTo>
                  <a:lnTo>
                    <a:pt x="1057229" y="17503"/>
                  </a:lnTo>
                  <a:lnTo>
                    <a:pt x="1000731" y="13833"/>
                  </a:lnTo>
                  <a:lnTo>
                    <a:pt x="943762" y="8772"/>
                  </a:lnTo>
                  <a:lnTo>
                    <a:pt x="894713" y="5121"/>
                  </a:lnTo>
                  <a:lnTo>
                    <a:pt x="850594" y="2818"/>
                  </a:lnTo>
                  <a:lnTo>
                    <a:pt x="810269" y="1845"/>
                  </a:lnTo>
                  <a:close/>
                </a:path>
                <a:path w="4244340" h="48894">
                  <a:moveTo>
                    <a:pt x="1972724" y="23522"/>
                  </a:moveTo>
                  <a:lnTo>
                    <a:pt x="1848377" y="23522"/>
                  </a:lnTo>
                  <a:lnTo>
                    <a:pt x="1797813" y="24887"/>
                  </a:lnTo>
                  <a:lnTo>
                    <a:pt x="1796744" y="24887"/>
                  </a:lnTo>
                  <a:lnTo>
                    <a:pt x="1746826" y="25658"/>
                  </a:lnTo>
                  <a:lnTo>
                    <a:pt x="1535789" y="25936"/>
                  </a:lnTo>
                  <a:lnTo>
                    <a:pt x="1631634" y="28004"/>
                  </a:lnTo>
                  <a:lnTo>
                    <a:pt x="1786536" y="33984"/>
                  </a:lnTo>
                  <a:lnTo>
                    <a:pt x="1828693" y="34143"/>
                  </a:lnTo>
                  <a:lnTo>
                    <a:pt x="1863093" y="33008"/>
                  </a:lnTo>
                  <a:lnTo>
                    <a:pt x="1892096" y="30989"/>
                  </a:lnTo>
                  <a:lnTo>
                    <a:pt x="1943339" y="25936"/>
                  </a:lnTo>
                  <a:lnTo>
                    <a:pt x="1972724" y="23522"/>
                  </a:lnTo>
                  <a:close/>
                </a:path>
                <a:path w="4244340" h="48894">
                  <a:moveTo>
                    <a:pt x="3749027" y="27316"/>
                  </a:moveTo>
                  <a:lnTo>
                    <a:pt x="3232507" y="27316"/>
                  </a:lnTo>
                  <a:lnTo>
                    <a:pt x="3280215" y="28347"/>
                  </a:lnTo>
                  <a:lnTo>
                    <a:pt x="3279014" y="28347"/>
                  </a:lnTo>
                  <a:lnTo>
                    <a:pt x="3497400" y="32859"/>
                  </a:lnTo>
                  <a:lnTo>
                    <a:pt x="3541698" y="32859"/>
                  </a:lnTo>
                  <a:lnTo>
                    <a:pt x="3595382" y="32121"/>
                  </a:lnTo>
                  <a:lnTo>
                    <a:pt x="3749027" y="27316"/>
                  </a:lnTo>
                  <a:close/>
                </a:path>
                <a:path w="4244340" h="48894">
                  <a:moveTo>
                    <a:pt x="456" y="13833"/>
                  </a:moveTo>
                  <a:lnTo>
                    <a:pt x="340" y="15915"/>
                  </a:lnTo>
                  <a:lnTo>
                    <a:pt x="230" y="17889"/>
                  </a:lnTo>
                  <a:lnTo>
                    <a:pt x="109" y="20060"/>
                  </a:lnTo>
                  <a:lnTo>
                    <a:pt x="0" y="22012"/>
                  </a:lnTo>
                  <a:lnTo>
                    <a:pt x="1222" y="24628"/>
                  </a:lnTo>
                  <a:lnTo>
                    <a:pt x="1154" y="25290"/>
                  </a:lnTo>
                  <a:lnTo>
                    <a:pt x="1057" y="26238"/>
                  </a:lnTo>
                  <a:lnTo>
                    <a:pt x="947" y="27316"/>
                  </a:lnTo>
                  <a:lnTo>
                    <a:pt x="877" y="28004"/>
                  </a:lnTo>
                  <a:lnTo>
                    <a:pt x="770" y="29051"/>
                  </a:lnTo>
                  <a:lnTo>
                    <a:pt x="695" y="29783"/>
                  </a:lnTo>
                  <a:lnTo>
                    <a:pt x="572" y="30989"/>
                  </a:lnTo>
                  <a:lnTo>
                    <a:pt x="456" y="32121"/>
                  </a:lnTo>
                  <a:lnTo>
                    <a:pt x="36387" y="28347"/>
                  </a:lnTo>
                  <a:lnTo>
                    <a:pt x="36112" y="28347"/>
                  </a:lnTo>
                  <a:lnTo>
                    <a:pt x="78496" y="24887"/>
                  </a:lnTo>
                  <a:lnTo>
                    <a:pt x="79413" y="24887"/>
                  </a:lnTo>
                  <a:lnTo>
                    <a:pt x="111137" y="23038"/>
                  </a:lnTo>
                  <a:lnTo>
                    <a:pt x="86261" y="21688"/>
                  </a:lnTo>
                  <a:lnTo>
                    <a:pt x="85988" y="21688"/>
                  </a:lnTo>
                  <a:lnTo>
                    <a:pt x="43094" y="18273"/>
                  </a:lnTo>
                  <a:lnTo>
                    <a:pt x="456" y="13833"/>
                  </a:lnTo>
                  <a:close/>
                </a:path>
                <a:path w="4244340" h="48894">
                  <a:moveTo>
                    <a:pt x="4244047" y="13833"/>
                  </a:moveTo>
                  <a:lnTo>
                    <a:pt x="4198928" y="14680"/>
                  </a:lnTo>
                  <a:lnTo>
                    <a:pt x="4106236" y="17503"/>
                  </a:lnTo>
                  <a:lnTo>
                    <a:pt x="4106455" y="17503"/>
                  </a:lnTo>
                  <a:lnTo>
                    <a:pt x="4021644" y="20599"/>
                  </a:lnTo>
                  <a:lnTo>
                    <a:pt x="4048746" y="20599"/>
                  </a:lnTo>
                  <a:lnTo>
                    <a:pt x="4094608" y="21688"/>
                  </a:lnTo>
                  <a:lnTo>
                    <a:pt x="4094004" y="21688"/>
                  </a:lnTo>
                  <a:lnTo>
                    <a:pt x="4144672" y="23970"/>
                  </a:lnTo>
                  <a:lnTo>
                    <a:pt x="4143932" y="23970"/>
                  </a:lnTo>
                  <a:lnTo>
                    <a:pt x="4192746" y="27316"/>
                  </a:lnTo>
                  <a:lnTo>
                    <a:pt x="4244047" y="32121"/>
                  </a:lnTo>
                  <a:lnTo>
                    <a:pt x="4244047" y="13833"/>
                  </a:lnTo>
                  <a:close/>
                </a:path>
                <a:path w="4244340" h="48894">
                  <a:moveTo>
                    <a:pt x="3777037" y="26238"/>
                  </a:moveTo>
                  <a:lnTo>
                    <a:pt x="3130723" y="26238"/>
                  </a:lnTo>
                  <a:lnTo>
                    <a:pt x="3185535" y="26534"/>
                  </a:lnTo>
                  <a:lnTo>
                    <a:pt x="3181912" y="26534"/>
                  </a:lnTo>
                  <a:lnTo>
                    <a:pt x="3235130" y="27316"/>
                  </a:lnTo>
                  <a:lnTo>
                    <a:pt x="3749210" y="27316"/>
                  </a:lnTo>
                  <a:lnTo>
                    <a:pt x="3777037" y="26238"/>
                  </a:lnTo>
                  <a:close/>
                </a:path>
                <a:path w="4244340" h="48894">
                  <a:moveTo>
                    <a:pt x="261984" y="20599"/>
                  </a:moveTo>
                  <a:lnTo>
                    <a:pt x="194181" y="20599"/>
                  </a:lnTo>
                  <a:lnTo>
                    <a:pt x="158249" y="21130"/>
                  </a:lnTo>
                  <a:lnTo>
                    <a:pt x="160433" y="21130"/>
                  </a:lnTo>
                  <a:lnTo>
                    <a:pt x="115267" y="22746"/>
                  </a:lnTo>
                  <a:lnTo>
                    <a:pt x="116156" y="22746"/>
                  </a:lnTo>
                  <a:lnTo>
                    <a:pt x="111137" y="23038"/>
                  </a:lnTo>
                  <a:lnTo>
                    <a:pt x="128300" y="23970"/>
                  </a:lnTo>
                  <a:lnTo>
                    <a:pt x="172697" y="25290"/>
                  </a:lnTo>
                  <a:lnTo>
                    <a:pt x="222726" y="25658"/>
                  </a:lnTo>
                  <a:lnTo>
                    <a:pt x="217535" y="25658"/>
                  </a:lnTo>
                  <a:lnTo>
                    <a:pt x="281947" y="24887"/>
                  </a:lnTo>
                  <a:lnTo>
                    <a:pt x="274944" y="24887"/>
                  </a:lnTo>
                  <a:lnTo>
                    <a:pt x="324039" y="23522"/>
                  </a:lnTo>
                  <a:lnTo>
                    <a:pt x="343353" y="22746"/>
                  </a:lnTo>
                  <a:lnTo>
                    <a:pt x="314804" y="21688"/>
                  </a:lnTo>
                  <a:lnTo>
                    <a:pt x="312080" y="21688"/>
                  </a:lnTo>
                  <a:lnTo>
                    <a:pt x="261984" y="20599"/>
                  </a:lnTo>
                  <a:close/>
                </a:path>
                <a:path w="4244340" h="48894">
                  <a:moveTo>
                    <a:pt x="4021644" y="20599"/>
                  </a:moveTo>
                  <a:lnTo>
                    <a:pt x="3964872" y="20599"/>
                  </a:lnTo>
                  <a:lnTo>
                    <a:pt x="3948818" y="20770"/>
                  </a:lnTo>
                  <a:lnTo>
                    <a:pt x="3894543" y="22012"/>
                  </a:lnTo>
                  <a:lnTo>
                    <a:pt x="3896312" y="22012"/>
                  </a:lnTo>
                  <a:lnTo>
                    <a:pt x="3848679" y="23522"/>
                  </a:lnTo>
                  <a:lnTo>
                    <a:pt x="3849225" y="23522"/>
                  </a:lnTo>
                  <a:lnTo>
                    <a:pt x="3792011" y="25658"/>
                  </a:lnTo>
                  <a:lnTo>
                    <a:pt x="3812700" y="25658"/>
                  </a:lnTo>
                  <a:lnTo>
                    <a:pt x="3913723" y="23970"/>
                  </a:lnTo>
                  <a:lnTo>
                    <a:pt x="3915697" y="23970"/>
                  </a:lnTo>
                  <a:lnTo>
                    <a:pt x="4021644" y="20599"/>
                  </a:lnTo>
                  <a:close/>
                </a:path>
                <a:path w="4244340" h="48894">
                  <a:moveTo>
                    <a:pt x="2559893" y="0"/>
                  </a:moveTo>
                  <a:lnTo>
                    <a:pt x="2509424" y="577"/>
                  </a:lnTo>
                  <a:lnTo>
                    <a:pt x="2457334" y="1845"/>
                  </a:lnTo>
                  <a:lnTo>
                    <a:pt x="2346661" y="5845"/>
                  </a:lnTo>
                  <a:lnTo>
                    <a:pt x="2346817" y="5845"/>
                  </a:lnTo>
                  <a:lnTo>
                    <a:pt x="1848787" y="23522"/>
                  </a:lnTo>
                  <a:lnTo>
                    <a:pt x="1974491" y="23522"/>
                  </a:lnTo>
                  <a:lnTo>
                    <a:pt x="1998225" y="22403"/>
                  </a:lnTo>
                  <a:lnTo>
                    <a:pt x="1982910" y="22403"/>
                  </a:lnTo>
                  <a:lnTo>
                    <a:pt x="2875081" y="22012"/>
                  </a:lnTo>
                  <a:lnTo>
                    <a:pt x="2846720" y="21331"/>
                  </a:lnTo>
                  <a:lnTo>
                    <a:pt x="2811084" y="18648"/>
                  </a:lnTo>
                  <a:lnTo>
                    <a:pt x="2739309" y="8233"/>
                  </a:lnTo>
                  <a:lnTo>
                    <a:pt x="2698451" y="4231"/>
                  </a:lnTo>
                  <a:lnTo>
                    <a:pt x="2654720" y="1645"/>
                  </a:lnTo>
                  <a:lnTo>
                    <a:pt x="2608430" y="295"/>
                  </a:lnTo>
                  <a:lnTo>
                    <a:pt x="2559893" y="0"/>
                  </a:lnTo>
                  <a:close/>
                </a:path>
                <a:path w="4244340" h="48894">
                  <a:moveTo>
                    <a:pt x="3270025" y="6913"/>
                  </a:moveTo>
                  <a:lnTo>
                    <a:pt x="3211424" y="7766"/>
                  </a:lnTo>
                  <a:lnTo>
                    <a:pt x="3156190" y="9618"/>
                  </a:lnTo>
                  <a:lnTo>
                    <a:pt x="3102059" y="12220"/>
                  </a:lnTo>
                  <a:lnTo>
                    <a:pt x="3102386" y="12220"/>
                  </a:lnTo>
                  <a:lnTo>
                    <a:pt x="2964855" y="20060"/>
                  </a:lnTo>
                  <a:lnTo>
                    <a:pt x="2923401" y="21688"/>
                  </a:lnTo>
                  <a:lnTo>
                    <a:pt x="2871363" y="22403"/>
                  </a:lnTo>
                  <a:lnTo>
                    <a:pt x="3620086" y="22403"/>
                  </a:lnTo>
                  <a:lnTo>
                    <a:pt x="3596254" y="21507"/>
                  </a:lnTo>
                  <a:lnTo>
                    <a:pt x="3534337" y="18273"/>
                  </a:lnTo>
                  <a:lnTo>
                    <a:pt x="3398465" y="9618"/>
                  </a:lnTo>
                  <a:lnTo>
                    <a:pt x="3398726" y="9618"/>
                  </a:lnTo>
                  <a:lnTo>
                    <a:pt x="3332199" y="7408"/>
                  </a:lnTo>
                  <a:lnTo>
                    <a:pt x="3270025" y="6913"/>
                  </a:lnTo>
                  <a:close/>
                </a:path>
                <a:path w="4244340" h="48894">
                  <a:moveTo>
                    <a:pt x="4016006" y="20060"/>
                  </a:moveTo>
                  <a:lnTo>
                    <a:pt x="3956935" y="20060"/>
                  </a:lnTo>
                  <a:lnTo>
                    <a:pt x="4063042" y="20599"/>
                  </a:lnTo>
                  <a:lnTo>
                    <a:pt x="3964872" y="20599"/>
                  </a:lnTo>
                  <a:lnTo>
                    <a:pt x="4016006" y="20060"/>
                  </a:lnTo>
                  <a:close/>
                </a:path>
                <a:path w="4244340" h="48894">
                  <a:moveTo>
                    <a:pt x="1473165" y="8772"/>
                  </a:moveTo>
                  <a:lnTo>
                    <a:pt x="1317312" y="8772"/>
                  </a:lnTo>
                  <a:lnTo>
                    <a:pt x="1213785" y="14680"/>
                  </a:lnTo>
                  <a:lnTo>
                    <a:pt x="1213309" y="14680"/>
                  </a:lnTo>
                  <a:lnTo>
                    <a:pt x="1163309" y="17046"/>
                  </a:lnTo>
                  <a:lnTo>
                    <a:pt x="1108690" y="18273"/>
                  </a:lnTo>
                  <a:lnTo>
                    <a:pt x="1559806" y="18273"/>
                  </a:lnTo>
                  <a:lnTo>
                    <a:pt x="1522081" y="13833"/>
                  </a:lnTo>
                  <a:lnTo>
                    <a:pt x="1473165" y="8772"/>
                  </a:lnTo>
                  <a:close/>
                </a:path>
                <a:path w="4244340" h="48894">
                  <a:moveTo>
                    <a:pt x="1420752" y="6472"/>
                  </a:moveTo>
                  <a:lnTo>
                    <a:pt x="1369999" y="6747"/>
                  </a:lnTo>
                  <a:lnTo>
                    <a:pt x="1316521" y="8772"/>
                  </a:lnTo>
                  <a:lnTo>
                    <a:pt x="1475768" y="8772"/>
                  </a:lnTo>
                  <a:lnTo>
                    <a:pt x="1420752" y="6472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 descr=""/>
          <p:cNvGrpSpPr/>
          <p:nvPr/>
        </p:nvGrpSpPr>
        <p:grpSpPr>
          <a:xfrm>
            <a:off x="7717745" y="2968625"/>
            <a:ext cx="78105" cy="463550"/>
            <a:chOff x="7717745" y="2968625"/>
            <a:chExt cx="78105" cy="463550"/>
          </a:xfrm>
        </p:grpSpPr>
        <p:sp>
          <p:nvSpPr>
            <p:cNvPr id="8" name="object 8" descr=""/>
            <p:cNvSpPr/>
            <p:nvPr/>
          </p:nvSpPr>
          <p:spPr>
            <a:xfrm>
              <a:off x="7756639" y="2968625"/>
              <a:ext cx="0" cy="460375"/>
            </a:xfrm>
            <a:custGeom>
              <a:avLst/>
              <a:gdLst/>
              <a:ahLst/>
              <a:cxnLst/>
              <a:rect l="l" t="t" r="r" b="b"/>
              <a:pathLst>
                <a:path w="0" h="460375">
                  <a:moveTo>
                    <a:pt x="0" y="0"/>
                  </a:moveTo>
                  <a:lnTo>
                    <a:pt x="0" y="460375"/>
                  </a:lnTo>
                </a:path>
              </a:pathLst>
            </a:custGeom>
            <a:ln w="6349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17745" y="3354387"/>
              <a:ext cx="77786" cy="77787"/>
            </a:xfrm>
            <a:prstGeom prst="rect">
              <a:avLst/>
            </a:prstGeom>
          </p:spPr>
        </p:pic>
      </p:grpSp>
      <p:grpSp>
        <p:nvGrpSpPr>
          <p:cNvPr id="10" name="object 10" descr=""/>
          <p:cNvGrpSpPr/>
          <p:nvPr/>
        </p:nvGrpSpPr>
        <p:grpSpPr>
          <a:xfrm>
            <a:off x="7723003" y="3735400"/>
            <a:ext cx="78105" cy="463550"/>
            <a:chOff x="7723003" y="3735400"/>
            <a:chExt cx="78105" cy="463550"/>
          </a:xfrm>
        </p:grpSpPr>
        <p:sp>
          <p:nvSpPr>
            <p:cNvPr id="11" name="object 11" descr=""/>
            <p:cNvSpPr/>
            <p:nvPr/>
          </p:nvSpPr>
          <p:spPr>
            <a:xfrm>
              <a:off x="7761897" y="3735400"/>
              <a:ext cx="0" cy="460375"/>
            </a:xfrm>
            <a:custGeom>
              <a:avLst/>
              <a:gdLst/>
              <a:ahLst/>
              <a:cxnLst/>
              <a:rect l="l" t="t" r="r" b="b"/>
              <a:pathLst>
                <a:path w="0" h="460375">
                  <a:moveTo>
                    <a:pt x="0" y="0"/>
                  </a:moveTo>
                  <a:lnTo>
                    <a:pt x="0" y="460375"/>
                  </a:lnTo>
                </a:path>
              </a:pathLst>
            </a:custGeom>
            <a:ln w="6349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23003" y="4121162"/>
              <a:ext cx="77786" cy="77787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31165">
              <a:lnSpc>
                <a:spcPct val="100000"/>
              </a:lnSpc>
              <a:spcBef>
                <a:spcPts val="100"/>
              </a:spcBef>
            </a:pPr>
            <a:r>
              <a:rPr dirty="0" b="0">
                <a:latin typeface="Arial"/>
                <a:cs typeface="Arial"/>
              </a:rPr>
              <a:t>Built</a:t>
            </a:r>
            <a:r>
              <a:rPr dirty="0" spc="-3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</a:t>
            </a:r>
            <a:r>
              <a:rPr dirty="0" spc="-25" b="0">
                <a:latin typeface="Arial"/>
                <a:cs typeface="Arial"/>
              </a:rPr>
              <a:t> </a:t>
            </a:r>
            <a:r>
              <a:rPr dirty="0"/>
              <a:t>comprehensive</a:t>
            </a:r>
            <a:r>
              <a:rPr dirty="0" spc="-25"/>
              <a:t> </a:t>
            </a:r>
            <a:r>
              <a:rPr dirty="0"/>
              <a:t>simulation</a:t>
            </a:r>
            <a:r>
              <a:rPr dirty="0" spc="-25"/>
              <a:t> </a:t>
            </a:r>
            <a:r>
              <a:rPr dirty="0"/>
              <a:t>lab</a:t>
            </a:r>
            <a:r>
              <a:rPr dirty="0" spc="-15"/>
              <a:t> </a:t>
            </a:r>
            <a:r>
              <a:rPr dirty="0" b="0">
                <a:latin typeface="Arial"/>
                <a:cs typeface="Arial"/>
              </a:rPr>
              <a:t>on</a:t>
            </a:r>
            <a:r>
              <a:rPr dirty="0" spc="-25" b="0">
                <a:latin typeface="Arial"/>
                <a:cs typeface="Arial"/>
              </a:rPr>
              <a:t> </a:t>
            </a:r>
            <a:r>
              <a:rPr dirty="0"/>
              <a:t>Ubuntu</a:t>
            </a:r>
            <a:r>
              <a:rPr dirty="0" spc="-20"/>
              <a:t> </a:t>
            </a:r>
            <a:r>
              <a:rPr dirty="0" spc="-25"/>
              <a:t>VM</a:t>
            </a:r>
          </a:p>
          <a:p>
            <a:pPr marL="1352550" marR="1343660" indent="-149860">
              <a:lnSpc>
                <a:spcPts val="6609"/>
              </a:lnSpc>
              <a:spcBef>
                <a:spcPts val="390"/>
              </a:spcBef>
            </a:pPr>
            <a:r>
              <a:rPr dirty="0"/>
              <a:t>Incorporated</a:t>
            </a:r>
            <a:r>
              <a:rPr dirty="0" spc="-50"/>
              <a:t> </a:t>
            </a:r>
            <a:r>
              <a:rPr dirty="0"/>
              <a:t>Docker</a:t>
            </a:r>
            <a:r>
              <a:rPr dirty="0" spc="-50"/>
              <a:t> </a:t>
            </a:r>
            <a:r>
              <a:rPr dirty="0" spc="-10"/>
              <a:t>containers </a:t>
            </a:r>
            <a:r>
              <a:rPr dirty="0"/>
              <a:t>simulated</a:t>
            </a:r>
            <a:r>
              <a:rPr dirty="0" spc="-15"/>
              <a:t> </a:t>
            </a:r>
            <a:r>
              <a:rPr dirty="0"/>
              <a:t>BGP</a:t>
            </a:r>
            <a:r>
              <a:rPr dirty="0" spc="-15"/>
              <a:t> </a:t>
            </a:r>
            <a:r>
              <a:rPr dirty="0" spc="-10"/>
              <a:t>routing(Bird)</a:t>
            </a:r>
            <a:r>
              <a:rPr dirty="0" spc="-10" b="0">
                <a:latin typeface="Arial"/>
                <a:cs typeface="Arial"/>
              </a:rPr>
              <a:t>,</a:t>
            </a:r>
          </a:p>
          <a:p>
            <a:pPr>
              <a:lnSpc>
                <a:spcPct val="100000"/>
              </a:lnSpc>
              <a:spcBef>
                <a:spcPts val="1545"/>
              </a:spcBef>
            </a:pPr>
          </a:p>
          <a:p>
            <a:pPr algn="ctr" marL="12065" marR="398780" indent="1270">
              <a:lnSpc>
                <a:spcPct val="100000"/>
              </a:lnSpc>
            </a:pPr>
            <a:r>
              <a:rPr dirty="0" b="0">
                <a:latin typeface="Arial"/>
                <a:cs typeface="Arial"/>
              </a:rPr>
              <a:t>This</a:t>
            </a:r>
            <a:r>
              <a:rPr dirty="0" spc="-2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allowed</a:t>
            </a:r>
            <a:r>
              <a:rPr dirty="0" spc="-1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us</a:t>
            </a:r>
            <a:r>
              <a:rPr dirty="0" spc="-1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to</a:t>
            </a:r>
            <a:r>
              <a:rPr dirty="0" spc="-20" b="0">
                <a:latin typeface="Arial"/>
                <a:cs typeface="Arial"/>
              </a:rPr>
              <a:t> </a:t>
            </a:r>
            <a:r>
              <a:rPr dirty="0"/>
              <a:t>test</a:t>
            </a:r>
            <a:r>
              <a:rPr dirty="0" spc="-15"/>
              <a:t> </a:t>
            </a:r>
            <a:r>
              <a:rPr dirty="0"/>
              <a:t>our</a:t>
            </a:r>
            <a:r>
              <a:rPr dirty="0" spc="-15"/>
              <a:t> </a:t>
            </a:r>
            <a:r>
              <a:rPr dirty="0"/>
              <a:t>caching</a:t>
            </a:r>
            <a:r>
              <a:rPr dirty="0" spc="-15"/>
              <a:t> </a:t>
            </a:r>
            <a:r>
              <a:rPr dirty="0"/>
              <a:t>approach</a:t>
            </a:r>
            <a:r>
              <a:rPr dirty="0" spc="-10"/>
              <a:t> </a:t>
            </a:r>
            <a:r>
              <a:rPr dirty="0" spc="-10" b="0">
                <a:latin typeface="Arial"/>
                <a:cs typeface="Arial"/>
              </a:rPr>
              <a:t>under </a:t>
            </a:r>
            <a:r>
              <a:rPr dirty="0" b="0">
                <a:latin typeface="Arial"/>
                <a:cs typeface="Arial"/>
              </a:rPr>
              <a:t>environments</a:t>
            </a:r>
            <a:r>
              <a:rPr dirty="0" spc="-2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that</a:t>
            </a:r>
            <a:r>
              <a:rPr dirty="0" spc="-2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closely</a:t>
            </a:r>
            <a:r>
              <a:rPr dirty="0" spc="-2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mirrored</a:t>
            </a:r>
            <a:r>
              <a:rPr dirty="0" spc="-5" b="0">
                <a:latin typeface="Arial"/>
                <a:cs typeface="Arial"/>
              </a:rPr>
              <a:t> </a:t>
            </a:r>
            <a:r>
              <a:rPr dirty="0" spc="-10"/>
              <a:t>real-</a:t>
            </a:r>
            <a:r>
              <a:rPr dirty="0"/>
              <a:t>world</a:t>
            </a:r>
            <a:r>
              <a:rPr dirty="0" spc="-25"/>
              <a:t> </a:t>
            </a:r>
            <a:r>
              <a:rPr dirty="0" spc="-10"/>
              <a:t>network </a:t>
            </a:r>
            <a:r>
              <a:rPr dirty="0" spc="-10" b="0">
                <a:latin typeface="Arial"/>
                <a:cs typeface="Arial"/>
              </a:rPr>
              <a:t>behaviour</a:t>
            </a:r>
          </a:p>
        </p:txBody>
      </p:sp>
      <p:grpSp>
        <p:nvGrpSpPr>
          <p:cNvPr id="14" name="object 14" descr=""/>
          <p:cNvGrpSpPr/>
          <p:nvPr/>
        </p:nvGrpSpPr>
        <p:grpSpPr>
          <a:xfrm>
            <a:off x="7709796" y="4575441"/>
            <a:ext cx="78105" cy="463550"/>
            <a:chOff x="7709796" y="4575441"/>
            <a:chExt cx="78105" cy="463550"/>
          </a:xfrm>
        </p:grpSpPr>
        <p:sp>
          <p:nvSpPr>
            <p:cNvPr id="15" name="object 15" descr=""/>
            <p:cNvSpPr/>
            <p:nvPr/>
          </p:nvSpPr>
          <p:spPr>
            <a:xfrm>
              <a:off x="7748689" y="4575441"/>
              <a:ext cx="0" cy="460375"/>
            </a:xfrm>
            <a:custGeom>
              <a:avLst/>
              <a:gdLst/>
              <a:ahLst/>
              <a:cxnLst/>
              <a:rect l="l" t="t" r="r" b="b"/>
              <a:pathLst>
                <a:path w="0" h="460375">
                  <a:moveTo>
                    <a:pt x="0" y="0"/>
                  </a:moveTo>
                  <a:lnTo>
                    <a:pt x="0" y="460375"/>
                  </a:lnTo>
                </a:path>
              </a:pathLst>
            </a:custGeom>
            <a:ln w="6349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09796" y="4961204"/>
              <a:ext cx="77786" cy="7778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72954" y="1275219"/>
            <a:ext cx="215773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25">
                <a:solidFill>
                  <a:srgbClr val="4471C4"/>
                </a:solidFill>
                <a:latin typeface="Arial"/>
                <a:cs typeface="Arial"/>
              </a:rPr>
              <a:t>Sprint-</a:t>
            </a:r>
            <a:r>
              <a:rPr dirty="0" sz="4800" spc="-50">
                <a:solidFill>
                  <a:srgbClr val="4471C4"/>
                </a:solidFill>
                <a:latin typeface="Arial"/>
                <a:cs typeface="Arial"/>
              </a:rPr>
              <a:t>1</a:t>
            </a:r>
            <a:endParaRPr sz="4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0498" y="3509733"/>
            <a:ext cx="3582035" cy="949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21640" marR="5080" indent="-409575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Arial"/>
                <a:cs typeface="Arial"/>
              </a:rPr>
              <a:t>uilding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Flip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anchoring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solution </a:t>
            </a:r>
            <a:r>
              <a:rPr dirty="0" sz="2000">
                <a:latin typeface="Arial"/>
                <a:cs typeface="Arial"/>
              </a:rPr>
              <a:t>–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Avoid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flips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altogether</a:t>
            </a:r>
            <a:endParaRPr sz="2000">
              <a:latin typeface="Arial"/>
              <a:cs typeface="Arial"/>
            </a:endParaRPr>
          </a:p>
          <a:p>
            <a:pPr marL="1107440">
              <a:lnSpc>
                <a:spcPct val="100000"/>
              </a:lnSpc>
              <a:spcBef>
                <a:spcPts val="555"/>
              </a:spcBef>
            </a:pPr>
            <a:r>
              <a:rPr dirty="0" sz="1600" spc="-10">
                <a:latin typeface="Arial"/>
                <a:cs typeface="Arial"/>
              </a:rPr>
              <a:t>-</a:t>
            </a:r>
            <a:r>
              <a:rPr dirty="0" sz="1600">
                <a:latin typeface="Arial"/>
                <a:cs typeface="Arial"/>
              </a:rPr>
              <a:t>But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we</a:t>
            </a:r>
            <a:r>
              <a:rPr dirty="0" sz="1600" spc="-10">
                <a:latin typeface="Arial"/>
                <a:cs typeface="Arial"/>
              </a:rPr>
              <a:t> failed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269444" y="1618729"/>
            <a:ext cx="242443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 spc="-10">
                <a:solidFill>
                  <a:srgbClr val="4471C4"/>
                </a:solidFill>
                <a:latin typeface="Arial"/>
                <a:cs typeface="Arial"/>
              </a:rPr>
              <a:t>Sprint-</a:t>
            </a:r>
            <a:r>
              <a:rPr dirty="0" sz="5400" spc="-50">
                <a:solidFill>
                  <a:srgbClr val="4471C4"/>
                </a:solidFill>
                <a:latin typeface="Arial"/>
                <a:cs typeface="Arial"/>
              </a:rPr>
              <a:t>3</a:t>
            </a:r>
            <a:endParaRPr sz="54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860205" y="3595268"/>
            <a:ext cx="3510279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635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Calibri"/>
                <a:cs typeface="Calibri"/>
              </a:rPr>
              <a:t>Upgraded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to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full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Ubuntu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VM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lab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with </a:t>
            </a:r>
            <a:r>
              <a:rPr dirty="0" sz="1600">
                <a:latin typeface="Calibri"/>
                <a:cs typeface="Calibri"/>
              </a:rPr>
              <a:t>Docker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and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BGP-</a:t>
            </a:r>
            <a:r>
              <a:rPr dirty="0" sz="1600">
                <a:latin typeface="Calibri"/>
                <a:cs typeface="Calibri"/>
              </a:rPr>
              <a:t>simulated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anycast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flips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to </a:t>
            </a:r>
            <a:r>
              <a:rPr dirty="0" sz="1600">
                <a:latin typeface="Calibri"/>
                <a:cs typeface="Calibri"/>
              </a:rPr>
              <a:t>rigorously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test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our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caching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solution.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553728" y="4897678"/>
            <a:ext cx="242443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 spc="-10">
                <a:solidFill>
                  <a:srgbClr val="4471C4"/>
                </a:solidFill>
                <a:latin typeface="Arial"/>
                <a:cs typeface="Arial"/>
              </a:rPr>
              <a:t>Sprint-</a:t>
            </a:r>
            <a:r>
              <a:rPr dirty="0" sz="5400" spc="-50">
                <a:solidFill>
                  <a:srgbClr val="4471C4"/>
                </a:solidFill>
                <a:latin typeface="Arial"/>
                <a:cs typeface="Arial"/>
              </a:rPr>
              <a:t>2</a:t>
            </a:r>
            <a:endParaRPr sz="54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565709" y="2801162"/>
            <a:ext cx="350647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225" marR="5080" indent="-1016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Calibri"/>
                <a:cs typeface="Calibri"/>
              </a:rPr>
              <a:t>We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simulated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anycast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flips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in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VS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Code</a:t>
            </a:r>
            <a:r>
              <a:rPr dirty="0" sz="1600" spc="-25">
                <a:latin typeface="Calibri"/>
                <a:cs typeface="Calibri"/>
              </a:rPr>
              <a:t> and </a:t>
            </a:r>
            <a:r>
              <a:rPr dirty="0" sz="1600">
                <a:latin typeface="Calibri"/>
                <a:cs typeface="Calibri"/>
              </a:rPr>
              <a:t>implemented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our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initial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caching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algorithm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9720895" y="4824729"/>
            <a:ext cx="242443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 spc="-10">
                <a:solidFill>
                  <a:srgbClr val="4471C4"/>
                </a:solidFill>
                <a:latin typeface="Arial"/>
                <a:cs typeface="Arial"/>
              </a:rPr>
              <a:t>Sprint-</a:t>
            </a:r>
            <a:r>
              <a:rPr dirty="0" sz="5400" spc="-50">
                <a:solidFill>
                  <a:srgbClr val="4471C4"/>
                </a:solidFill>
                <a:latin typeface="Arial"/>
                <a:cs typeface="Arial"/>
              </a:rPr>
              <a:t>4</a:t>
            </a:r>
            <a:endParaRPr sz="54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9179195" y="2772473"/>
            <a:ext cx="290385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Calibri"/>
                <a:cs typeface="Calibri"/>
              </a:rPr>
              <a:t>we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built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realistic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anycast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lab</a:t>
            </a:r>
            <a:r>
              <a:rPr dirty="0" sz="1600" spc="-20">
                <a:latin typeface="Calibri"/>
                <a:cs typeface="Calibri"/>
              </a:rPr>
              <a:t> with </a:t>
            </a:r>
            <a:r>
              <a:rPr dirty="0" sz="1600">
                <a:latin typeface="Calibri"/>
                <a:cs typeface="Calibri"/>
              </a:rPr>
              <a:t>predictive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cache</a:t>
            </a:r>
            <a:r>
              <a:rPr dirty="0" sz="1600" spc="-20">
                <a:latin typeface="Calibri"/>
                <a:cs typeface="Calibri"/>
              </a:rPr>
              <a:t> pre-</a:t>
            </a:r>
            <a:r>
              <a:rPr dirty="0" sz="1600" spc="-10">
                <a:latin typeface="Calibri"/>
                <a:cs typeface="Calibri"/>
              </a:rPr>
              <a:t>positioning, </a:t>
            </a:r>
            <a:r>
              <a:rPr dirty="0" sz="1600">
                <a:latin typeface="Calibri"/>
                <a:cs typeface="Calibri"/>
              </a:rPr>
              <a:t>achieving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better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performance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9514" y="6083528"/>
            <a:ext cx="1723567" cy="774471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78739" y="123056"/>
            <a:ext cx="998093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latin typeface="Arial"/>
                <a:cs typeface="Arial"/>
              </a:rPr>
              <a:t>What</a:t>
            </a:r>
            <a:r>
              <a:rPr dirty="0" sz="3600" spc="-25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got</a:t>
            </a:r>
            <a:r>
              <a:rPr dirty="0" sz="3600" spc="-20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done</a:t>
            </a:r>
            <a:r>
              <a:rPr dirty="0" sz="3600" spc="-20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–</a:t>
            </a:r>
            <a:r>
              <a:rPr dirty="0" sz="3600" spc="-20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“Problem</a:t>
            </a:r>
            <a:r>
              <a:rPr dirty="0" sz="3600" spc="-20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Found.</a:t>
            </a:r>
            <a:r>
              <a:rPr dirty="0" sz="3600" spc="-25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Solution.</a:t>
            </a:r>
            <a:r>
              <a:rPr dirty="0" sz="3600" spc="-20">
                <a:latin typeface="Arial"/>
                <a:cs typeface="Arial"/>
              </a:rPr>
              <a:t> </a:t>
            </a:r>
            <a:r>
              <a:rPr dirty="0" sz="3600" spc="-10">
                <a:latin typeface="Arial"/>
                <a:cs typeface="Arial"/>
              </a:rPr>
              <a:t>Built”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56445" y="748915"/>
            <a:ext cx="2798851" cy="2065705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4511675" y="1414932"/>
            <a:ext cx="1092835" cy="518159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60"/>
              </a:spcBef>
            </a:pPr>
            <a:r>
              <a:rPr dirty="0" sz="1600">
                <a:solidFill>
                  <a:srgbClr val="4471C4"/>
                </a:solidFill>
                <a:latin typeface="Calibri"/>
                <a:cs typeface="Calibri"/>
              </a:rPr>
              <a:t>Did</a:t>
            </a:r>
            <a:r>
              <a:rPr dirty="0" sz="1600" spc="-25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471C4"/>
                </a:solidFill>
                <a:latin typeface="Calibri"/>
                <a:cs typeface="Calibri"/>
              </a:rPr>
              <a:t>not</a:t>
            </a:r>
            <a:r>
              <a:rPr dirty="0" sz="1600" spc="-20">
                <a:solidFill>
                  <a:srgbClr val="4471C4"/>
                </a:solidFill>
                <a:latin typeface="Calibri"/>
                <a:cs typeface="Calibri"/>
              </a:rPr>
              <a:t> work </a:t>
            </a:r>
            <a:r>
              <a:rPr dirty="0" sz="1600">
                <a:solidFill>
                  <a:srgbClr val="4471C4"/>
                </a:solidFill>
                <a:latin typeface="Calibri"/>
                <a:cs typeface="Calibri"/>
              </a:rPr>
              <a:t>out</a:t>
            </a:r>
            <a:r>
              <a:rPr dirty="0" sz="1600" spc="-35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dirty="0" sz="1600" spc="-50">
                <a:solidFill>
                  <a:srgbClr val="4471C4"/>
                </a:solidFill>
                <a:latin typeface="Webdings"/>
                <a:cs typeface="Webdings"/>
              </a:rPr>
              <a:t></a:t>
            </a:r>
            <a:endParaRPr sz="1600">
              <a:latin typeface="Webdings"/>
              <a:cs typeface="Webdings"/>
            </a:endParaRPr>
          </a:p>
        </p:txBody>
      </p:sp>
      <p:pic>
        <p:nvPicPr>
          <p:cNvPr id="14" name="object 1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93803" y="4499978"/>
            <a:ext cx="3648824" cy="2116505"/>
          </a:xfrm>
          <a:prstGeom prst="rect">
            <a:avLst/>
          </a:prstGeom>
        </p:spPr>
      </p:pic>
      <p:sp>
        <p:nvSpPr>
          <p:cNvPr id="15" name="object 15" descr=""/>
          <p:cNvSpPr txBox="1"/>
          <p:nvPr/>
        </p:nvSpPr>
        <p:spPr>
          <a:xfrm>
            <a:off x="7822095" y="5313946"/>
            <a:ext cx="1351915" cy="518159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60"/>
              </a:spcBef>
            </a:pPr>
            <a:r>
              <a:rPr dirty="0" sz="1600" spc="-10">
                <a:solidFill>
                  <a:srgbClr val="FFC000"/>
                </a:solidFill>
                <a:latin typeface="Calibri"/>
                <a:cs typeface="Calibri"/>
              </a:rPr>
              <a:t>Disappointment follows</a:t>
            </a:r>
            <a:r>
              <a:rPr dirty="0" sz="1600" spc="-10">
                <a:solidFill>
                  <a:srgbClr val="FFC000"/>
                </a:solidFill>
                <a:latin typeface="Webdings"/>
                <a:cs typeface="Webdings"/>
              </a:rPr>
              <a:t></a:t>
            </a:r>
            <a:endParaRPr sz="1600">
              <a:latin typeface="Webdings"/>
              <a:cs typeface="Webdings"/>
            </a:endParaRPr>
          </a:p>
        </p:txBody>
      </p:sp>
      <p:pic>
        <p:nvPicPr>
          <p:cNvPr id="16" name="object 1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662553" y="685656"/>
            <a:ext cx="2425928" cy="2077288"/>
          </a:xfrm>
          <a:prstGeom prst="rect">
            <a:avLst/>
          </a:prstGeom>
        </p:spPr>
      </p:pic>
      <p:sp>
        <p:nvSpPr>
          <p:cNvPr id="17" name="object 17" descr=""/>
          <p:cNvSpPr txBox="1"/>
          <p:nvPr/>
        </p:nvSpPr>
        <p:spPr>
          <a:xfrm>
            <a:off x="10673778" y="1070483"/>
            <a:ext cx="8851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6FAC46"/>
                </a:solidFill>
                <a:latin typeface="Calibri"/>
                <a:cs typeface="Calibri"/>
              </a:rPr>
              <a:t>Success!!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1046818" y="2104339"/>
            <a:ext cx="78105" cy="1381125"/>
            <a:chOff x="1046818" y="2104339"/>
            <a:chExt cx="78105" cy="1381125"/>
          </a:xfrm>
        </p:grpSpPr>
        <p:sp>
          <p:nvSpPr>
            <p:cNvPr id="19" name="object 19" descr=""/>
            <p:cNvSpPr/>
            <p:nvPr/>
          </p:nvSpPr>
          <p:spPr>
            <a:xfrm>
              <a:off x="1085711" y="2104339"/>
              <a:ext cx="0" cy="1377950"/>
            </a:xfrm>
            <a:custGeom>
              <a:avLst/>
              <a:gdLst/>
              <a:ahLst/>
              <a:cxnLst/>
              <a:rect l="l" t="t" r="r" b="b"/>
              <a:pathLst>
                <a:path w="0" h="1377950">
                  <a:moveTo>
                    <a:pt x="0" y="0"/>
                  </a:moveTo>
                  <a:lnTo>
                    <a:pt x="0" y="1377746"/>
                  </a:lnTo>
                </a:path>
              </a:pathLst>
            </a:custGeom>
            <a:ln w="6349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46818" y="3407473"/>
              <a:ext cx="77786" cy="77787"/>
            </a:xfrm>
            <a:prstGeom prst="rect">
              <a:avLst/>
            </a:prstGeom>
          </p:spPr>
        </p:pic>
      </p:grpSp>
      <p:grpSp>
        <p:nvGrpSpPr>
          <p:cNvPr id="21" name="object 21" descr=""/>
          <p:cNvGrpSpPr/>
          <p:nvPr/>
        </p:nvGrpSpPr>
        <p:grpSpPr>
          <a:xfrm>
            <a:off x="4028611" y="3361004"/>
            <a:ext cx="78105" cy="1402080"/>
            <a:chOff x="4028611" y="3361004"/>
            <a:chExt cx="78105" cy="1402080"/>
          </a:xfrm>
        </p:grpSpPr>
        <p:sp>
          <p:nvSpPr>
            <p:cNvPr id="22" name="object 22" descr=""/>
            <p:cNvSpPr/>
            <p:nvPr/>
          </p:nvSpPr>
          <p:spPr>
            <a:xfrm>
              <a:off x="4067505" y="3364179"/>
              <a:ext cx="0" cy="1398905"/>
            </a:xfrm>
            <a:custGeom>
              <a:avLst/>
              <a:gdLst/>
              <a:ahLst/>
              <a:cxnLst/>
              <a:rect l="l" t="t" r="r" b="b"/>
              <a:pathLst>
                <a:path w="0" h="1398904">
                  <a:moveTo>
                    <a:pt x="0" y="1398549"/>
                  </a:moveTo>
                  <a:lnTo>
                    <a:pt x="0" y="0"/>
                  </a:lnTo>
                </a:path>
              </a:pathLst>
            </a:custGeom>
            <a:ln w="6349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28611" y="3361004"/>
              <a:ext cx="77786" cy="77787"/>
            </a:xfrm>
            <a:prstGeom prst="rect">
              <a:avLst/>
            </a:prstGeom>
          </p:spPr>
        </p:pic>
      </p:grpSp>
      <p:grpSp>
        <p:nvGrpSpPr>
          <p:cNvPr id="24" name="object 24" descr=""/>
          <p:cNvGrpSpPr/>
          <p:nvPr/>
        </p:nvGrpSpPr>
        <p:grpSpPr>
          <a:xfrm>
            <a:off x="7476001" y="2492286"/>
            <a:ext cx="78105" cy="1078865"/>
            <a:chOff x="7476001" y="2492286"/>
            <a:chExt cx="78105" cy="1078865"/>
          </a:xfrm>
        </p:grpSpPr>
        <p:sp>
          <p:nvSpPr>
            <p:cNvPr id="25" name="object 25" descr=""/>
            <p:cNvSpPr/>
            <p:nvPr/>
          </p:nvSpPr>
          <p:spPr>
            <a:xfrm>
              <a:off x="7514895" y="2492286"/>
              <a:ext cx="0" cy="1075690"/>
            </a:xfrm>
            <a:custGeom>
              <a:avLst/>
              <a:gdLst/>
              <a:ahLst/>
              <a:cxnLst/>
              <a:rect l="l" t="t" r="r" b="b"/>
              <a:pathLst>
                <a:path w="0" h="1075689">
                  <a:moveTo>
                    <a:pt x="0" y="0"/>
                  </a:moveTo>
                  <a:lnTo>
                    <a:pt x="0" y="1075601"/>
                  </a:lnTo>
                </a:path>
              </a:pathLst>
            </a:custGeom>
            <a:ln w="6349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76001" y="3493274"/>
              <a:ext cx="77786" cy="77787"/>
            </a:xfrm>
            <a:prstGeom prst="rect">
              <a:avLst/>
            </a:prstGeom>
          </p:spPr>
        </p:pic>
      </p:grpSp>
      <p:grpSp>
        <p:nvGrpSpPr>
          <p:cNvPr id="27" name="object 27" descr=""/>
          <p:cNvGrpSpPr/>
          <p:nvPr/>
        </p:nvGrpSpPr>
        <p:grpSpPr>
          <a:xfrm>
            <a:off x="10827239" y="3618242"/>
            <a:ext cx="78105" cy="1402080"/>
            <a:chOff x="10827239" y="3618242"/>
            <a:chExt cx="78105" cy="1402080"/>
          </a:xfrm>
        </p:grpSpPr>
        <p:sp>
          <p:nvSpPr>
            <p:cNvPr id="28" name="object 28" descr=""/>
            <p:cNvSpPr/>
            <p:nvPr/>
          </p:nvSpPr>
          <p:spPr>
            <a:xfrm>
              <a:off x="10866132" y="3621417"/>
              <a:ext cx="0" cy="1398905"/>
            </a:xfrm>
            <a:custGeom>
              <a:avLst/>
              <a:gdLst/>
              <a:ahLst/>
              <a:cxnLst/>
              <a:rect l="l" t="t" r="r" b="b"/>
              <a:pathLst>
                <a:path w="0" h="1398904">
                  <a:moveTo>
                    <a:pt x="0" y="1398549"/>
                  </a:moveTo>
                  <a:lnTo>
                    <a:pt x="0" y="0"/>
                  </a:lnTo>
                </a:path>
              </a:pathLst>
            </a:custGeom>
            <a:ln w="6349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827239" y="3618242"/>
              <a:ext cx="77786" cy="7778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Demo: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62" y="3174"/>
            <a:ext cx="12187237" cy="6854825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283584" y="100141"/>
            <a:ext cx="8388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0">
                <a:latin typeface="Arial"/>
                <a:cs typeface="Arial"/>
              </a:rPr>
              <a:t>Demo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174780"/>
            <a:ext cx="6325235" cy="1138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5100"/>
              </a:lnSpc>
              <a:spcBef>
                <a:spcPts val="100"/>
              </a:spcBef>
              <a:tabLst>
                <a:tab pos="3580765" algn="l"/>
              </a:tabLst>
            </a:pPr>
            <a:r>
              <a:rPr dirty="0" sz="4400" spc="-10"/>
              <a:t>Performance</a:t>
            </a:r>
            <a:r>
              <a:rPr dirty="0" sz="4400"/>
              <a:t>	</a:t>
            </a:r>
            <a:r>
              <a:rPr dirty="0" sz="4400" spc="-10"/>
              <a:t>Snapshot-</a:t>
            </a:r>
            <a:endParaRPr sz="4400"/>
          </a:p>
          <a:p>
            <a:pPr marL="12700">
              <a:lnSpc>
                <a:spcPts val="3660"/>
              </a:lnSpc>
            </a:pPr>
            <a:r>
              <a:rPr dirty="0" u="none" sz="3200" b="0">
                <a:latin typeface="Arial"/>
                <a:cs typeface="Arial"/>
              </a:rPr>
              <a:t>"Evidence</a:t>
            </a:r>
            <a:r>
              <a:rPr dirty="0" u="none" sz="3200" spc="-40" b="0">
                <a:latin typeface="Arial"/>
                <a:cs typeface="Arial"/>
              </a:rPr>
              <a:t> </a:t>
            </a:r>
            <a:r>
              <a:rPr dirty="0" u="none" sz="3200" b="0">
                <a:latin typeface="Arial"/>
                <a:cs typeface="Arial"/>
              </a:rPr>
              <a:t>Meets</a:t>
            </a:r>
            <a:r>
              <a:rPr dirty="0" u="none" sz="3200" spc="-40" b="0">
                <a:latin typeface="Arial"/>
                <a:cs typeface="Arial"/>
              </a:rPr>
              <a:t> </a:t>
            </a:r>
            <a:r>
              <a:rPr dirty="0" u="none" sz="3200" spc="-10" b="0">
                <a:latin typeface="Arial"/>
                <a:cs typeface="Arial"/>
              </a:rPr>
              <a:t>Evaluation"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564202" y="4841087"/>
            <a:ext cx="7747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40"/>
              </a:lnSpc>
            </a:pPr>
            <a:r>
              <a:rPr dirty="0" sz="1200" spc="-60">
                <a:solidFill>
                  <a:srgbClr val="878787"/>
                </a:solidFill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97463" y="260249"/>
            <a:ext cx="925324" cy="91761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9911536" y="6068339"/>
            <a:ext cx="2201545" cy="6699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1600" spc="-10" b="1">
                <a:solidFill>
                  <a:srgbClr val="44536A"/>
                </a:solidFill>
                <a:latin typeface="Calibri"/>
                <a:cs typeface="Calibri"/>
              </a:rPr>
              <a:t>AIORI-</a:t>
            </a:r>
            <a:r>
              <a:rPr dirty="0" sz="1600" spc="-50" b="1">
                <a:solidFill>
                  <a:srgbClr val="44536A"/>
                </a:solidFill>
                <a:latin typeface="Calibri"/>
                <a:cs typeface="Calibri"/>
              </a:rPr>
              <a:t>2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10"/>
              </a:spcBef>
            </a:pPr>
            <a:r>
              <a:rPr dirty="0" sz="1200" b="1">
                <a:solidFill>
                  <a:srgbClr val="4471C4"/>
                </a:solidFill>
                <a:latin typeface="Arial"/>
                <a:cs typeface="Arial"/>
              </a:rPr>
              <a:t>Hackathon</a:t>
            </a:r>
            <a:r>
              <a:rPr dirty="0" sz="1200" spc="-30" b="1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4471C4"/>
                </a:solidFill>
                <a:latin typeface="Arial"/>
                <a:cs typeface="Arial"/>
              </a:rPr>
              <a:t>2025,</a:t>
            </a:r>
            <a:r>
              <a:rPr dirty="0" sz="1200" spc="-30" b="1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4471C4"/>
                </a:solidFill>
                <a:latin typeface="Arial"/>
                <a:cs typeface="Arial"/>
              </a:rPr>
              <a:t>Grand</a:t>
            </a:r>
            <a:r>
              <a:rPr dirty="0" sz="1200" spc="-30" b="1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4471C4"/>
                </a:solidFill>
                <a:latin typeface="Arial"/>
                <a:cs typeface="Arial"/>
              </a:rPr>
              <a:t>Finale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1233871" y="1583512"/>
          <a:ext cx="8287384" cy="44570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7539"/>
                <a:gridCol w="1630680"/>
                <a:gridCol w="1585595"/>
                <a:gridCol w="3073400"/>
              </a:tblGrid>
              <a:tr h="4705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715">
                        <a:lnSpc>
                          <a:spcPct val="100000"/>
                        </a:lnSpc>
                      </a:pP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Test</a:t>
                      </a:r>
                      <a:r>
                        <a:rPr dirty="0" sz="1100" spc="-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Scenario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488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52400">
                        <a:lnSpc>
                          <a:spcPct val="100000"/>
                        </a:lnSpc>
                      </a:pP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Performance</a:t>
                      </a:r>
                      <a:r>
                        <a:rPr dirty="0" sz="1100" spc="-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Metric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488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52400">
                        <a:lnSpc>
                          <a:spcPct val="100000"/>
                        </a:lnSpc>
                      </a:pP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Key</a:t>
                      </a:r>
                      <a:r>
                        <a:rPr dirty="0" sz="11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Observation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488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52400">
                        <a:lnSpc>
                          <a:spcPct val="100000"/>
                        </a:lnSpc>
                      </a:pPr>
                      <a:r>
                        <a:rPr dirty="0" sz="11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Technical</a:t>
                      </a:r>
                      <a:r>
                        <a:rPr dirty="0" sz="1100" spc="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Insight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488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</a:tr>
              <a:tr h="8153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715">
                        <a:lnSpc>
                          <a:spcPct val="100000"/>
                        </a:lnSpc>
                      </a:pPr>
                      <a:r>
                        <a:rPr dirty="0" sz="11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Traditional </a:t>
                      </a: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Anycast</a:t>
                      </a:r>
                      <a:r>
                        <a:rPr dirty="0" sz="11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Flip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52400" marR="610235">
                        <a:lnSpc>
                          <a:spcPct val="142000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120ms</a:t>
                      </a:r>
                      <a:r>
                        <a:rPr dirty="0" sz="11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average response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52400" marR="345440">
                        <a:lnSpc>
                          <a:spcPct val="142000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100%</a:t>
                      </a:r>
                      <a:r>
                        <a:rPr dirty="0" sz="11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performance degradation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52400" marR="233045">
                        <a:lnSpc>
                          <a:spcPct val="142000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Cold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cache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on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surviving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nodes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causes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complete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cache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miss</a:t>
                      </a:r>
                      <a:r>
                        <a:rPr dirty="0" sz="11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penalty.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7899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715">
                        <a:lnSpc>
                          <a:spcPct val="100000"/>
                        </a:lnSpc>
                      </a:pP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Continuous</a:t>
                      </a:r>
                      <a:r>
                        <a:rPr dirty="0" sz="1100" spc="-4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Sync</a:t>
                      </a:r>
                      <a:r>
                        <a:rPr dirty="0" sz="1100" spc="-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Approach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52400" marR="681355">
                        <a:lnSpc>
                          <a:spcPct val="142000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85ms</a:t>
                      </a:r>
                      <a:r>
                        <a:rPr dirty="0" sz="11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average response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52400" marR="416559">
                        <a:lnSpc>
                          <a:spcPct val="142000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29%</a:t>
                      </a:r>
                      <a:r>
                        <a:rPr dirty="0" sz="11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performance recovery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52400" marR="108585">
                        <a:lnSpc>
                          <a:spcPct val="142000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Industry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best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practice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but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wastes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bandwidth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with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constant</a:t>
                      </a:r>
                      <a:r>
                        <a:rPr dirty="0" sz="11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synchronization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7899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715">
                        <a:lnSpc>
                          <a:spcPct val="100000"/>
                        </a:lnSpc>
                      </a:pPr>
                      <a:r>
                        <a:rPr dirty="0" sz="11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Predictive</a:t>
                      </a:r>
                      <a:r>
                        <a:rPr dirty="0" sz="1100" spc="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Pre-positioning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52400" marR="681355">
                        <a:lnSpc>
                          <a:spcPct val="142000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71ms</a:t>
                      </a:r>
                      <a:r>
                        <a:rPr dirty="0" sz="11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average response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52400" marR="416559">
                        <a:lnSpc>
                          <a:spcPct val="142000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41%</a:t>
                      </a:r>
                      <a:r>
                        <a:rPr dirty="0" sz="11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performance recovery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52400" marR="57150">
                        <a:lnSpc>
                          <a:spcPct val="142000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Novel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approach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uses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BGP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signals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warm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caches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before</a:t>
                      </a:r>
                      <a:r>
                        <a:rPr dirty="0" sz="11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failures</a:t>
                      </a:r>
                      <a:r>
                        <a:rPr dirty="0" sz="11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occur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7893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715">
                        <a:lnSpc>
                          <a:spcPct val="100000"/>
                        </a:lnSpc>
                      </a:pP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BGP</a:t>
                      </a:r>
                      <a:r>
                        <a:rPr dirty="0" sz="110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Convergence</a:t>
                      </a:r>
                      <a:r>
                        <a:rPr dirty="0" sz="110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Time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52400">
                        <a:lnSpc>
                          <a:spcPct val="100000"/>
                        </a:lnSpc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8-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12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seconds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52400">
                        <a:lnSpc>
                          <a:spcPct val="100000"/>
                        </a:lnSpc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Network-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layer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delay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52400" marR="184150">
                        <a:lnSpc>
                          <a:spcPct val="142000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Real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BGP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route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withdrawal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learning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process duration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8020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715">
                        <a:lnSpc>
                          <a:spcPct val="100000"/>
                        </a:lnSpc>
                      </a:pPr>
                      <a:r>
                        <a:rPr dirty="0" sz="11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Predictive</a:t>
                      </a: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Warming</a:t>
                      </a:r>
                      <a:r>
                        <a:rPr dirty="0" sz="1100" spc="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Overhead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52400">
                        <a:lnSpc>
                          <a:spcPct val="100000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&lt;1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second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52400" marR="190500">
                        <a:lnSpc>
                          <a:spcPct val="142000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Minimal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performance 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cost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52400" marR="85090">
                        <a:lnSpc>
                          <a:spcPct val="142000"/>
                        </a:lnSpc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Pre-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warming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occurs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during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healthy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state,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invisible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to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users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34587"/>
            <a:ext cx="263207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63370" algn="l"/>
              </a:tabLst>
            </a:pPr>
            <a:r>
              <a:rPr dirty="0" u="none" sz="4400" spc="-20"/>
              <a:t>Wrap</a:t>
            </a:r>
            <a:r>
              <a:rPr dirty="0" u="none" sz="4400"/>
              <a:t>	</a:t>
            </a:r>
            <a:r>
              <a:rPr dirty="0" u="none" sz="4400" spc="-20"/>
              <a:t>Up..</a:t>
            </a:r>
            <a:endParaRPr sz="4400"/>
          </a:p>
        </p:txBody>
      </p:sp>
      <p:sp>
        <p:nvSpPr>
          <p:cNvPr id="3" name="object 3" descr=""/>
          <p:cNvSpPr txBox="1"/>
          <p:nvPr/>
        </p:nvSpPr>
        <p:spPr>
          <a:xfrm>
            <a:off x="609598" y="1600200"/>
            <a:ext cx="5802630" cy="4756150"/>
          </a:xfrm>
          <a:prstGeom prst="rect">
            <a:avLst/>
          </a:prstGeom>
          <a:ln w="12699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91440">
              <a:lnSpc>
                <a:spcPts val="2800"/>
              </a:lnSpc>
            </a:pPr>
            <a:r>
              <a:rPr dirty="0" sz="2400" b="1">
                <a:latin typeface="Calibri"/>
                <a:cs typeface="Calibri"/>
              </a:rPr>
              <a:t>Signing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spc="-25" b="1">
                <a:latin typeface="Calibri"/>
                <a:cs typeface="Calibri"/>
              </a:rPr>
              <a:t>off</a:t>
            </a:r>
            <a:endParaRPr sz="24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  <a:spcBef>
                <a:spcPts val="375"/>
              </a:spcBef>
            </a:pPr>
            <a:r>
              <a:rPr dirty="0" sz="2400">
                <a:latin typeface="Calibri"/>
                <a:cs typeface="Calibri"/>
              </a:rPr>
              <a:t>–Team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caffeine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coders.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00">
              <a:latin typeface="Calibri"/>
              <a:cs typeface="Calibri"/>
            </a:endParaRPr>
          </a:p>
          <a:p>
            <a:pPr marL="2144395">
              <a:lnSpc>
                <a:spcPct val="100000"/>
              </a:lnSpc>
            </a:pPr>
            <a:r>
              <a:rPr dirty="0" sz="2400" b="1">
                <a:latin typeface="Calibri"/>
                <a:cs typeface="Calibri"/>
              </a:rPr>
              <a:t>Thank</a:t>
            </a:r>
            <a:r>
              <a:rPr dirty="0" sz="2400" spc="-20" b="1">
                <a:latin typeface="Calibri"/>
                <a:cs typeface="Calibri"/>
              </a:rPr>
              <a:t> you!!</a:t>
            </a:r>
            <a:endParaRPr sz="2400">
              <a:latin typeface="Calibri"/>
              <a:cs typeface="Calibri"/>
            </a:endParaRPr>
          </a:p>
          <a:p>
            <a:pPr marL="91440" marR="3688079">
              <a:lnSpc>
                <a:spcPct val="180000"/>
              </a:lnSpc>
              <a:spcBef>
                <a:spcPts val="1335"/>
              </a:spcBef>
            </a:pPr>
            <a:r>
              <a:rPr dirty="0" sz="2400">
                <a:latin typeface="Calibri"/>
                <a:cs typeface="Calibri"/>
              </a:rPr>
              <a:t>Team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members: </a:t>
            </a:r>
            <a:r>
              <a:rPr dirty="0" sz="2400">
                <a:latin typeface="Calibri"/>
                <a:cs typeface="Calibri"/>
              </a:rPr>
              <a:t>Virpratap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Singh </a:t>
            </a:r>
            <a:r>
              <a:rPr dirty="0" sz="2400">
                <a:latin typeface="Calibri"/>
                <a:cs typeface="Calibri"/>
              </a:rPr>
              <a:t>Ishika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Pandey</a:t>
            </a:r>
            <a:endParaRPr sz="24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  <a:spcBef>
                <a:spcPts val="2300"/>
              </a:spcBef>
            </a:pPr>
            <a:r>
              <a:rPr dirty="0" sz="2400">
                <a:latin typeface="Calibri"/>
                <a:cs typeface="Calibri"/>
              </a:rPr>
              <a:t>Dr.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Tejaswi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Khanna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97463" y="260249"/>
            <a:ext cx="925324" cy="91761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11439728" y="6191034"/>
            <a:ext cx="67310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 b="1">
                <a:solidFill>
                  <a:srgbClr val="44536A"/>
                </a:solidFill>
                <a:latin typeface="Calibri"/>
                <a:cs typeface="Calibri"/>
              </a:rPr>
              <a:t>AIORI-</a:t>
            </a:r>
            <a:r>
              <a:rPr dirty="0" sz="1600" spc="-50" b="1">
                <a:solidFill>
                  <a:srgbClr val="44536A"/>
                </a:solidFill>
                <a:latin typeface="Calibri"/>
                <a:cs typeface="Calibri"/>
              </a:rPr>
              <a:t>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692303" y="1549400"/>
            <a:ext cx="5274310" cy="4790440"/>
          </a:xfrm>
          <a:prstGeom prst="rect">
            <a:avLst/>
          </a:prstGeom>
          <a:ln w="12699">
            <a:solidFill>
              <a:srgbClr val="000000"/>
            </a:solidFill>
          </a:ln>
        </p:spPr>
        <p:txBody>
          <a:bodyPr wrap="square" lIns="0" tIns="172085" rIns="0" bIns="0" rtlCol="0" vert="horz">
            <a:spAutoFit/>
          </a:bodyPr>
          <a:lstStyle/>
          <a:p>
            <a:pPr marL="243204">
              <a:lnSpc>
                <a:spcPct val="100000"/>
              </a:lnSpc>
              <a:spcBef>
                <a:spcPts val="1355"/>
              </a:spcBef>
            </a:pPr>
            <a:r>
              <a:rPr dirty="0" sz="1800" b="1">
                <a:latin typeface="Calibri"/>
                <a:cs typeface="Calibri"/>
              </a:rPr>
              <a:t>Contact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details: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35"/>
              </a:spcBef>
            </a:pPr>
            <a:endParaRPr sz="1800">
              <a:latin typeface="Calibri"/>
              <a:cs typeface="Calibri"/>
            </a:endParaRPr>
          </a:p>
          <a:p>
            <a:pPr marL="398780">
              <a:lnSpc>
                <a:spcPct val="100000"/>
              </a:lnSpc>
            </a:pPr>
            <a:r>
              <a:rPr dirty="0" sz="1800" spc="-10">
                <a:latin typeface="Calibri"/>
                <a:cs typeface="Calibri"/>
                <a:hlinkClick r:id="rId3"/>
              </a:rPr>
              <a:t>Virpratap.work@gmail.com</a:t>
            </a:r>
            <a:endParaRPr sz="1800">
              <a:latin typeface="Calibri"/>
              <a:cs typeface="Calibri"/>
            </a:endParaRPr>
          </a:p>
          <a:p>
            <a:pPr marL="404495" marR="1961514" indent="-5715">
              <a:lnSpc>
                <a:spcPct val="220699"/>
              </a:lnSpc>
              <a:spcBef>
                <a:spcPts val="50"/>
              </a:spcBef>
            </a:pPr>
            <a:r>
              <a:rPr dirty="0" sz="1800" spc="-10">
                <a:latin typeface="Calibri"/>
                <a:cs typeface="Calibri"/>
                <a:hlinkClick r:id="rId4"/>
              </a:rPr>
              <a:t>Ishikapandey.2807@gmail.com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  <a:hlinkClick r:id="rId5"/>
              </a:rPr>
              <a:t>tkhanna@gn.amity.edu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35"/>
              </a:spcBef>
            </a:pPr>
            <a:endParaRPr sz="1800">
              <a:latin typeface="Calibri"/>
              <a:cs typeface="Calibri"/>
            </a:endParaRPr>
          </a:p>
          <a:p>
            <a:pPr algn="ctr" marR="1445895">
              <a:lnSpc>
                <a:spcPct val="100000"/>
              </a:lnSpc>
            </a:pPr>
            <a:r>
              <a:rPr dirty="0" sz="1200" spc="-50">
                <a:solidFill>
                  <a:srgbClr val="878787"/>
                </a:solidFill>
                <a:latin typeface="Calibri"/>
                <a:cs typeface="Calibri"/>
              </a:rPr>
              <a:t>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9911536" y="6652301"/>
            <a:ext cx="22002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4471C4"/>
                </a:solidFill>
                <a:latin typeface="Arial"/>
                <a:cs typeface="Arial"/>
              </a:rPr>
              <a:t>Hackathon</a:t>
            </a:r>
            <a:r>
              <a:rPr dirty="0" sz="1200" spc="-30" b="1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4471C4"/>
                </a:solidFill>
                <a:latin typeface="Arial"/>
                <a:cs typeface="Arial"/>
              </a:rPr>
              <a:t>2025,</a:t>
            </a:r>
            <a:r>
              <a:rPr dirty="0" sz="1200" spc="-30" b="1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4471C4"/>
                </a:solidFill>
                <a:latin typeface="Arial"/>
                <a:cs typeface="Arial"/>
              </a:rPr>
              <a:t>Grand</a:t>
            </a:r>
            <a:r>
              <a:rPr dirty="0" sz="1200" spc="-30" b="1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4471C4"/>
                </a:solidFill>
                <a:latin typeface="Arial"/>
                <a:cs typeface="Arial"/>
              </a:rPr>
              <a:t>Finale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2025-11-21T17:47:31Z</dcterms:created>
  <dcterms:modified xsi:type="dcterms:W3CDTF">2025-11-21T17:47:31Z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2025-11-21T00:00:00Z</vt:filetime>
  </property>
  <property fmtid="{D5CDD505-2E9C-101B-9397-08002B2CF9AE}" pid="3" name="LastSaved">
    <vt:filetime>2025-11-21T00:00:00Z</vt:filetime>
  </property>
  <property fmtid="{D5CDD505-2E9C-101B-9397-08002B2CF9AE}" pid="4" name="Producer">
    <vt:lpwstr>3-Heights(TM) PDF Security Shell 4.8.25.2 (http://www.pdf-tools.com)</vt:lpwstr>
  </property>
</Properties>
</file>