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0B78-071D-1BDA-E01F-E9D9E8074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1C799-75C0-65A5-C8B1-542C780E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9AFA9-D00B-3708-8CBD-3C456E6E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43C18-1866-23F2-1784-7D881A69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54F7-78E7-81CE-9509-D96F947D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3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93-723A-D132-D784-B3C3F0C0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FDC7E-38E5-71E8-F8BB-AE520C724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E3D44-88BC-CD33-6E72-9CA1AF73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D6A66-51A6-5C70-4080-038FA5F9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0AB94-5912-8283-90BA-237E631D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851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E3D1-2D01-643B-DB76-95DFA80C5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6DEE8-7EFC-1FE5-2FE9-6EB52BA8B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34A0C-926D-860C-A1AE-18FE5C12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E1075-A00D-903A-964F-A7D8E203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8F8C9-64A9-9F7A-BBE0-095B079A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890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9A1F-5D1C-0BDA-EB4B-40573E8C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5FFA7-3696-2B29-7197-F218B7D1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1182A-03A8-F0B0-525F-E2E85612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5B6E9-9E6F-A6BF-1197-03A87AB1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296B1-BCF5-0830-A865-B26558DD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29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C14B-5B06-1218-7667-6EDD8E48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CDDEE-366C-C295-F8CA-A6A97CF8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09555-1C6C-6E2C-7B2E-0972FB08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1F632-D129-17D8-910B-B9C72BA6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46B1C-25CA-4796-471C-A02A7034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11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CA41-0F39-BBC7-4A18-7393247B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5CBE7-2EA8-FF85-9607-DDA749BA3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89FC2-B6EA-BB91-BC83-F123B64F8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6DA0A-DBB0-72BF-A4F4-7409FFC8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EE386-2B72-3E32-FDDF-85424E9D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2A4CA-E724-3D1E-4B3B-828EBCE0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34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31D0-4956-7F4E-27E7-82114CC1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508BC-0417-93A6-1767-7C65626D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10DF-5837-8E90-9936-FC2E388A7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7BAEB-9BD4-7E30-3359-FFF99DE32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72330-5251-5FF0-E2D4-EF9EA0599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C0583-A16D-3A90-AF12-95A5E12E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9A231-BCEA-EE5C-92BF-B306681B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5EFC3-3ECA-1D5F-7DFF-0768BB7B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595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B782-5EF3-A5DF-EDDC-5EB1A723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5A533-4485-1BC6-BE04-3622CAE3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86615-C759-A34B-B9D2-75DC2013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25A46-6025-BDE7-A1D8-5F429F93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18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E83F1-D487-B778-82C6-502FBD65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EC954-1460-57B7-A27D-143494B8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ACA71-0CC9-1E64-6389-9F639250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26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729A-DC2C-79D4-BFCC-9235124F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E5748-DEDD-0206-938E-41D82BDF8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3833-5DA8-C0C8-8219-E8CEFA0C8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2AD36-319A-FA29-4CD9-C832D1F5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76747-ECB2-234F-7958-40ABDBC2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DDD8A-1E6C-F24B-C23B-2B0C7F69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94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E633-7F07-B97C-5669-BF49CB69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A0BAE-FBBE-47C9-9C0F-9CDE3BE65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1BFA2-DBB5-EB2A-100C-5505B5E01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8E6EC-5C74-121B-9504-228A80B0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26395-CAB7-6955-8B8E-B975FDAA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0653D-D53F-2F7F-1D23-46D7D551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13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60A6F3-FF8B-7239-48A7-E09D19B7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BFD68-545A-CC6F-D96F-DC17672E4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DF07E-DA6A-8624-3232-E58C4A595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8938E-52B7-FCD4-4618-5F5E3A5D7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089A-FEDA-1B54-E114-EE23702BA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07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ithub.com/Priyankaikify/aiori-networkcare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Title 1"/>
          <p:cNvSpPr txBox="1">
            <a:spLocks noGrp="1"/>
          </p:cNvSpPr>
          <p:nvPr>
            <p:ph type="ctrTitle"/>
          </p:nvPr>
        </p:nvSpPr>
        <p:spPr>
          <a:xfrm>
            <a:off x="484961" y="621112"/>
            <a:ext cx="10551056" cy="33562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900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AIORI Standards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Hackathon</a:t>
            </a:r>
          </a:p>
          <a:p>
            <a:pPr>
              <a:defRPr sz="3900"/>
            </a:pPr>
            <a:r>
              <a:rPr lang="en-I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ByteCoders</a:t>
            </a:r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I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NetworkCare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602421" y="4280338"/>
            <a:ext cx="6316135" cy="22478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400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AIORI-2</a:t>
            </a:r>
          </a:p>
          <a:p>
            <a:pPr>
              <a:lnSpc>
                <a:spcPct val="90000"/>
              </a:lnSpc>
              <a:defRPr sz="2400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HACKATHON 2025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 FINALE</a:t>
            </a:r>
          </a:p>
          <a:p>
            <a:pPr>
              <a:lnSpc>
                <a:spcPct val="90000"/>
              </a:lnSpc>
              <a:defRPr sz="2400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12-13 Nov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dirty="0"/>
              <a:t> </a:t>
            </a:r>
          </a:p>
        </p:txBody>
      </p:sp>
      <p:pic>
        <p:nvPicPr>
          <p:cNvPr id="3" name="Picture 2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FBC2F77F-987D-E576-4FA6-71F08E98E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2" y="472180"/>
            <a:ext cx="2146351" cy="21284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2</a:t>
            </a:fld>
            <a:endParaRPr/>
          </a:p>
        </p:txBody>
      </p:sp>
      <p:pic>
        <p:nvPicPr>
          <p:cNvPr id="11" name="Picture 10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06D8D675-DCF9-66E4-29B9-A7E6846D4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8520FF-5214-4A2A-0290-7A09D8202522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3E72B4-53D9-0E45-4E4D-8C374E8A16B9}"/>
              </a:ext>
            </a:extLst>
          </p:cNvPr>
          <p:cNvSpPr txBox="1"/>
          <p:nvPr/>
        </p:nvSpPr>
        <p:spPr>
          <a:xfrm>
            <a:off x="2841674" y="685745"/>
            <a:ext cx="6569612" cy="44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3200" b="1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From Static GEO to Agile LEO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1D30B-3734-D2C7-1DBE-87BA9301F057}"/>
              </a:ext>
            </a:extLst>
          </p:cNvPr>
          <p:cNvSpPr txBox="1"/>
          <p:nvPr/>
        </p:nvSpPr>
        <p:spPr>
          <a:xfrm>
            <a:off x="508519" y="1410868"/>
            <a:ext cx="4371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GEO Satellites (1980s-2000s)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CF1300-2750-C250-C71D-FA72C59F2882}"/>
              </a:ext>
            </a:extLst>
          </p:cNvPr>
          <p:cNvSpPr txBox="1"/>
          <p:nvPr/>
        </p:nvSpPr>
        <p:spPr>
          <a:xfrm>
            <a:off x="5242250" y="1363197"/>
            <a:ext cx="3368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The Fiber Era (1990s-Present)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412174-4B35-0384-F254-0F022A8DC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794" y="1915644"/>
            <a:ext cx="2828925" cy="2220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2F420B-128C-E672-EBC7-916F5BC59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491" y="1850879"/>
            <a:ext cx="3643482" cy="2285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3058C4-D157-70AB-2166-13D13A998D9A}"/>
              </a:ext>
            </a:extLst>
          </p:cNvPr>
          <p:cNvSpPr txBox="1"/>
          <p:nvPr/>
        </p:nvSpPr>
        <p:spPr>
          <a:xfrm>
            <a:off x="4356618" y="4280465"/>
            <a:ext cx="4733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Rise of LEO Constellations (2010s-Present)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E8863D-BDFA-AE0D-BDA6-46D80EA34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11" y="4786322"/>
            <a:ext cx="7009761" cy="1565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2D5B05FA-28FC-4BFD-64B9-4CB544344B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A5CD8-2A02-E907-F40A-068F8BC7B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6" y="1896348"/>
            <a:ext cx="4371607" cy="2220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3</a:t>
            </a:fld>
            <a:endParaRPr/>
          </a:p>
        </p:txBody>
      </p:sp>
      <p:pic>
        <p:nvPicPr>
          <p:cNvPr id="7" name="Picture 6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F11FB2BE-B1EB-3DDD-1255-37F44ECA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BE4A23-2F14-5E8A-D77B-F52F500EAF4A}"/>
              </a:ext>
            </a:extLst>
          </p:cNvPr>
          <p:cNvSpPr txBox="1"/>
          <p:nvPr/>
        </p:nvSpPr>
        <p:spPr>
          <a:xfrm>
            <a:off x="6096000" y="6155026"/>
            <a:ext cx="6096000" cy="675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A5168-0319-518C-B502-ABEBE8ADA320}"/>
              </a:ext>
            </a:extLst>
          </p:cNvPr>
          <p:cNvSpPr txBox="1"/>
          <p:nvPr/>
        </p:nvSpPr>
        <p:spPr>
          <a:xfrm>
            <a:off x="2082019" y="559110"/>
            <a:ext cx="7723162" cy="457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3200" b="1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Modern LEO Architectures and RFC 9717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43577-090B-1A7E-D017-F9BA371C699A}"/>
              </a:ext>
            </a:extLst>
          </p:cNvPr>
          <p:cNvSpPr txBox="1"/>
          <p:nvPr/>
        </p:nvSpPr>
        <p:spPr>
          <a:xfrm>
            <a:off x="256593" y="1631049"/>
            <a:ext cx="6111550" cy="1666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Modern LEO constellations like Kepler, Iridium Next, OneWeb, and Starlink are at the forefront of global connectivity. These systems are designed to offer high-speed, low-latency internet access from space.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3B3535"/>
              </a:solidFill>
              <a:latin typeface="Times New Roman" panose="02020603050405020304" pitchFamily="18" charset="0"/>
              <a:ea typeface="Sora Light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350"/>
              </a:lnSpc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24115-5FE8-2CB0-513D-2641BB004CB9}"/>
              </a:ext>
            </a:extLst>
          </p:cNvPr>
          <p:cNvSpPr txBox="1"/>
          <p:nvPr/>
        </p:nvSpPr>
        <p:spPr>
          <a:xfrm>
            <a:off x="256593" y="3101973"/>
            <a:ext cx="61115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RFC 9717, a foundational standard, outlines the use of IS-IS (Intermediate System to Intermediate System) and Segment Routing for managing traffic within these constellations. It assumes a structured, predictable routing environment with stable inter-satellite links (ISLs).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27C8E7-245B-06CE-1E3B-EFD77302572B}"/>
              </a:ext>
            </a:extLst>
          </p:cNvPr>
          <p:cNvSpPr txBox="1"/>
          <p:nvPr/>
        </p:nvSpPr>
        <p:spPr>
          <a:xfrm>
            <a:off x="256593" y="4744432"/>
            <a:ext cx="6111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While RFC 9717 builds a robust framework for space routing, its effectiveness hinges on ideal conditions, which are not always present in the dynamic LEO environment.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 descr="Image of ">
            <a:extLst>
              <a:ext uri="{FF2B5EF4-FFF2-40B4-BE49-F238E27FC236}">
                <a16:creationId xmlns:a16="http://schemas.microsoft.com/office/drawing/2014/main" id="{4A187085-CF14-5148-4E79-2EAAFD2B1D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F26D48-361E-D717-8791-75E6CD7B4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22" y="1631049"/>
            <a:ext cx="5168186" cy="433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4</a:t>
            </a:fld>
            <a:endParaRPr/>
          </a:p>
        </p:txBody>
      </p:sp>
      <p:pic>
        <p:nvPicPr>
          <p:cNvPr id="6" name="Picture 5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D410848D-B028-35CD-BC57-FD767155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D80F6F-6B01-5C73-2045-6449216168E6}"/>
              </a:ext>
            </a:extLst>
          </p:cNvPr>
          <p:cNvSpPr txBox="1"/>
          <p:nvPr/>
        </p:nvSpPr>
        <p:spPr>
          <a:xfrm>
            <a:off x="6096000" y="6048322"/>
            <a:ext cx="6096000" cy="686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9E966-E08E-FA72-355E-B8D5CB65A7DF}"/>
              </a:ext>
            </a:extLst>
          </p:cNvPr>
          <p:cNvSpPr txBox="1"/>
          <p:nvPr/>
        </p:nvSpPr>
        <p:spPr>
          <a:xfrm>
            <a:off x="443204" y="260250"/>
            <a:ext cx="8167396" cy="597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               Why Deterministic Routing Fails in Real Space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84328-1B01-8FD7-DBDC-0840358F2777}"/>
              </a:ext>
            </a:extLst>
          </p:cNvPr>
          <p:cNvSpPr txBox="1"/>
          <p:nvPr/>
        </p:nvSpPr>
        <p:spPr>
          <a:xfrm>
            <a:off x="443204" y="1586627"/>
            <a:ext cx="331287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i="1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1. Unpredictable Disruptions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82EE9-3B0D-7EBC-8825-EFFA0D614670}"/>
              </a:ext>
            </a:extLst>
          </p:cNvPr>
          <p:cNvSpPr txBox="1"/>
          <p:nvPr/>
        </p:nvSpPr>
        <p:spPr>
          <a:xfrm>
            <a:off x="443204" y="2063828"/>
            <a:ext cx="4688633" cy="1204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ts val="21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In the real LEO environment, events like optical misalignment, orbital drift, and unexpected outages are common, leading to sudden inter-satellite link (ISL) failures.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BDD940-7319-9B5B-A135-F0768C7F7BEE}"/>
              </a:ext>
            </a:extLst>
          </p:cNvPr>
          <p:cNvSpPr txBox="1"/>
          <p:nvPr/>
        </p:nvSpPr>
        <p:spPr>
          <a:xfrm>
            <a:off x="5222811" y="1663810"/>
            <a:ext cx="2436844" cy="36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800" b="1" i="1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3. Slow Reconvergence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C786BB-3C1D-252B-A626-19673FEA4D1F}"/>
              </a:ext>
            </a:extLst>
          </p:cNvPr>
          <p:cNvSpPr txBox="1"/>
          <p:nvPr/>
        </p:nvSpPr>
        <p:spPr>
          <a:xfrm>
            <a:off x="5346441" y="2211515"/>
            <a:ext cx="55510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Traditional routing protocols like IS-IS and algorithms such as Dijkstra are inherently slow to reconverge after a link failure, causing significant service interruptions and increased latency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E198A7-562C-9977-DE12-42B1900CA2D9}"/>
              </a:ext>
            </a:extLst>
          </p:cNvPr>
          <p:cNvSpPr txBox="1"/>
          <p:nvPr/>
        </p:nvSpPr>
        <p:spPr>
          <a:xfrm>
            <a:off x="443204" y="3589741"/>
            <a:ext cx="2440731" cy="36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800" b="1" i="1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2. Lack of Adaptability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A6A3C3-8459-DEBF-CC31-B1D4082B2125}"/>
              </a:ext>
            </a:extLst>
          </p:cNvPr>
          <p:cNvSpPr txBox="1"/>
          <p:nvPr/>
        </p:nvSpPr>
        <p:spPr>
          <a:xfrm>
            <a:off x="443204" y="4137446"/>
            <a:ext cx="4903237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ts val="21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Deterministic routing lacks predictive or adaptive capabilities. </a:t>
            </a:r>
          </a:p>
          <a:p>
            <a:pPr marL="0" indent="0" algn="just">
              <a:lnSpc>
                <a:spcPts val="215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It cannot anticipate link issues or dynamically adjust routes in response to real-time changes in the constellation's state</a:t>
            </a:r>
            <a:r>
              <a:rPr lang="en-US" sz="20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151625D7-E7B3-EE6F-9247-B08ABAA1F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D4F09A-97E2-6D09-7887-DC3241750663}"/>
              </a:ext>
            </a:extLst>
          </p:cNvPr>
          <p:cNvSpPr txBox="1"/>
          <p:nvPr/>
        </p:nvSpPr>
        <p:spPr>
          <a:xfrm>
            <a:off x="2016412" y="62586"/>
            <a:ext cx="9343711" cy="616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Our Solution: Adaptive Routing with Federated RL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3FB92-426A-7CD9-3A06-9D31122DED90}"/>
              </a:ext>
            </a:extLst>
          </p:cNvPr>
          <p:cNvSpPr txBox="1"/>
          <p:nvPr/>
        </p:nvSpPr>
        <p:spPr>
          <a:xfrm>
            <a:off x="81643" y="774961"/>
            <a:ext cx="10788521" cy="95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We explored various routing algorithms, including Dijkstra, A*, Time-Dependent Graph (TDG), Dynamic Time-Expanded Graph (DTEG), and Contact Graph Routing (CGR). Our innovation lies in a Deep Double Q-Network (DDQN) meta-learner that intelligently selects the optimal strategy based on real-time network conditions.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70043-021B-9362-FE22-468C5183C7C7}"/>
              </a:ext>
            </a:extLst>
          </p:cNvPr>
          <p:cNvSpPr txBox="1"/>
          <p:nvPr/>
        </p:nvSpPr>
        <p:spPr>
          <a:xfrm>
            <a:off x="81643" y="1828391"/>
            <a:ext cx="10433263" cy="95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This federated reinforcement learning approach involves 8 interconnected ground terminals that share intelligence, creating a robust and adaptive routing system. This distributed learning enables the network to respond swiftly and efficiently to dynamic changes in the LEO environment.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4A315-9E92-9CAA-F265-04B794561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8" y="3043759"/>
            <a:ext cx="10897461" cy="3553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667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E923B-03BC-76D6-0684-8B750EA65690}"/>
              </a:ext>
            </a:extLst>
          </p:cNvPr>
          <p:cNvSpPr txBox="1"/>
          <p:nvPr/>
        </p:nvSpPr>
        <p:spPr>
          <a:xfrm>
            <a:off x="277586" y="250338"/>
            <a:ext cx="5899279" cy="510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Consistent Low-Latency Performance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477B4-42B7-6822-5231-50FFAD4D2998}"/>
              </a:ext>
            </a:extLst>
          </p:cNvPr>
          <p:cNvSpPr txBox="1"/>
          <p:nvPr/>
        </p:nvSpPr>
        <p:spPr>
          <a:xfrm>
            <a:off x="277586" y="906068"/>
            <a:ext cx="4173116" cy="324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b="1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Reliable Latency Across Constellations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A7EDB-CDEB-9434-8C69-64A5089FBFCB}"/>
              </a:ext>
            </a:extLst>
          </p:cNvPr>
          <p:cNvSpPr txBox="1"/>
          <p:nvPr/>
        </p:nvSpPr>
        <p:spPr>
          <a:xfrm>
            <a:off x="277586" y="1366552"/>
            <a:ext cx="5442079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Achieved an impressive 45-52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ms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 latency across diverse LEO constellations: Kepler, Iridium, OneWeb, and Starlink.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E98AE-07B1-C916-88C3-20362B40236F}"/>
              </a:ext>
            </a:extLst>
          </p:cNvPr>
          <p:cNvSpPr txBox="1"/>
          <p:nvPr/>
        </p:nvSpPr>
        <p:spPr>
          <a:xfrm>
            <a:off x="277586" y="2030810"/>
            <a:ext cx="5899279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Ensured instant rerouting capabilities during inter-satellite link (ISL) breaks, maintaining seamless connectivity.                                                                  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F41BF5-EA3E-7917-978F-0783DECF8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9" y="2689324"/>
            <a:ext cx="5848861" cy="3313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2F06C8-DEB6-137D-B9DE-A421CFB0B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337" y="166890"/>
            <a:ext cx="5186263" cy="2399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9DC910-119A-3485-B7E1-CA7C5DDAE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725" y="3066758"/>
            <a:ext cx="5024345" cy="2893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3343A1-FB69-5F05-0B1A-059991CB5796}"/>
              </a:ext>
            </a:extLst>
          </p:cNvPr>
          <p:cNvSpPr txBox="1"/>
          <p:nvPr/>
        </p:nvSpPr>
        <p:spPr>
          <a:xfrm>
            <a:off x="7865260" y="2610812"/>
            <a:ext cx="2491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2.Learning over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D8A79A-870B-ADC7-AD6D-144C310CAA5D}"/>
              </a:ext>
            </a:extLst>
          </p:cNvPr>
          <p:cNvSpPr txBox="1"/>
          <p:nvPr/>
        </p:nvSpPr>
        <p:spPr>
          <a:xfrm>
            <a:off x="6258509" y="6206256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 Decision tree learning over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B75BD3-6651-DB76-F631-900299E30E47}"/>
              </a:ext>
            </a:extLst>
          </p:cNvPr>
          <p:cNvSpPr txBox="1"/>
          <p:nvPr/>
        </p:nvSpPr>
        <p:spPr>
          <a:xfrm>
            <a:off x="148902" y="6260570"/>
            <a:ext cx="61768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1. Case study for multiple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389335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Title 1"/>
          <p:cNvSpPr txBox="1">
            <a:spLocks noGrp="1"/>
          </p:cNvSpPr>
          <p:nvPr>
            <p:ph type="title"/>
          </p:nvPr>
        </p:nvSpPr>
        <p:spPr>
          <a:xfrm>
            <a:off x="369214" y="365125"/>
            <a:ext cx="11453572" cy="91761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IN" sz="3600" b="1" i="1" dirty="0"/>
              <a:t>Thank You ! AIORI ,Debraj Dey &amp; Debayan Mukherjee</a:t>
            </a:r>
            <a:endParaRPr sz="3600" b="1" i="1" dirty="0"/>
          </a:p>
        </p:txBody>
      </p:sp>
      <p:sp>
        <p:nvSpPr>
          <p:cNvPr id="146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599" y="1282741"/>
            <a:ext cx="5802485" cy="507361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spcBef>
                <a:spcPts val="667"/>
              </a:spcBef>
              <a:buNone/>
              <a:defRPr sz="2400"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members:</a:t>
            </a:r>
          </a:p>
          <a:p>
            <a:pPr marL="0" indent="0">
              <a:spcBef>
                <a:spcPts val="667"/>
              </a:spcBef>
              <a:buNone/>
              <a:defRPr sz="2200"/>
            </a:pPr>
            <a:endParaRPr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/>
          </a:p>
          <a:p>
            <a:pPr marL="0" indent="0">
              <a:spcBef>
                <a:spcPts val="667"/>
              </a:spcBef>
              <a:buNone/>
              <a:defRPr sz="1800"/>
            </a:pPr>
            <a:endParaRPr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lang="en-IN"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lang="en-IN"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lang="en-IN"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lang="en-IN" sz="2400"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Members: 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Kunwar Utkarsh, Roshita Verma(BYTECODERS) Siddharth K, Priyanka M(Network Care)</a:t>
            </a:r>
          </a:p>
          <a:p>
            <a:pPr marL="0" indent="0" algn="just">
              <a:spcBef>
                <a:spcPts val="667"/>
              </a:spcBef>
              <a:buNone/>
              <a:defRPr sz="2400"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Mentors: Electa Alice Jayarani A &amp; Preeti Dubey</a:t>
            </a:r>
          </a:p>
        </p:txBody>
      </p:sp>
      <p:sp>
        <p:nvSpPr>
          <p:cNvPr id="146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7</a:t>
            </a:fld>
            <a:endParaRPr/>
          </a:p>
        </p:txBody>
      </p:sp>
      <p:sp>
        <p:nvSpPr>
          <p:cNvPr id="1467" name="Content Placeholder 2"/>
          <p:cNvSpPr txBox="1"/>
          <p:nvPr/>
        </p:nvSpPr>
        <p:spPr>
          <a:xfrm>
            <a:off x="6665085" y="1228272"/>
            <a:ext cx="5273913" cy="495180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>
            <a:normAutofit/>
          </a:bodyPr>
          <a:lstStyle/>
          <a:p>
            <a:pPr algn="ctr">
              <a:lnSpc>
                <a:spcPct val="90000"/>
              </a:lnSpc>
              <a:spcBef>
                <a:spcPts val="667"/>
              </a:spcBef>
              <a:defRPr sz="2400"/>
            </a:pP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667"/>
              </a:spcBef>
              <a:defRPr sz="24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GITHUB Repository Link: </a:t>
            </a:r>
          </a:p>
          <a:p>
            <a:pPr algn="ctr">
              <a:lnSpc>
                <a:spcPct val="90000"/>
              </a:lnSpc>
              <a:spcBef>
                <a:spcPts val="667"/>
              </a:spcBef>
              <a:defRPr sz="2400"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667"/>
              </a:spcBef>
              <a:defRPr sz="2400"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667"/>
              </a:spcBef>
              <a:defRPr sz="2400"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667"/>
              </a:spcBef>
              <a:defRPr sz="2400"/>
            </a:pP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Bytecoders_NetworkCare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0AFD48E0-845C-9AAF-104F-C0C012251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4DFCFF-12DB-6C99-E905-322920A7E65E}"/>
              </a:ext>
            </a:extLst>
          </p:cNvPr>
          <p:cNvSpPr txBox="1"/>
          <p:nvPr/>
        </p:nvSpPr>
        <p:spPr>
          <a:xfrm>
            <a:off x="4719782" y="6230483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 2025, Grand Finale</a:t>
            </a:r>
            <a:endParaRPr lang="en-US" sz="1050" b="1" i="0" dirty="0">
              <a:solidFill>
                <a:schemeClr val="accent1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73E36-7606-3BEE-6D84-3D6A8B477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3142" r="6531" b="5573"/>
          <a:stretch>
            <a:fillRect/>
          </a:stretch>
        </p:blipFill>
        <p:spPr>
          <a:xfrm>
            <a:off x="947225" y="1920146"/>
            <a:ext cx="5148775" cy="30177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505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Poppins</vt:lpstr>
      <vt:lpstr>Times New Roman</vt:lpstr>
      <vt:lpstr>Wingdings</vt:lpstr>
      <vt:lpstr>Office Theme</vt:lpstr>
      <vt:lpstr>AIORI Standards Hackathon ByteCoders &amp; NetworkCare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! AIORI ,Debraj Dey &amp; Debayan Mukherjee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AIORI Standards Hackathon &lt;Team Name&gt;</dc:title>
  <dc:creator>Anand Raje</dc:creator>
  <cp:lastModifiedBy>Deepti Sahu</cp:lastModifiedBy>
  <cp:revision>13</cp:revision>
  <cp:lastPrinted>2025-11-13T09:31:26Z</cp:lastPrinted>
  <dcterms:created xsi:type="dcterms:W3CDTF">2024-12-09T14:39:07Z</dcterms:created>
  <dcterms:modified xsi:type="dcterms:W3CDTF">2025-11-13T09:31:43Z</dcterms:modified>
</cp:coreProperties>
</file>