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63" r:id="rId4"/>
    <p:sldId id="264" r:id="rId5"/>
    <p:sldId id="262" r:id="rId6"/>
    <p:sldId id="265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1F099-F8CA-944F-A2BD-C5162FAEDF6F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110E3-EBA7-6842-872F-FEC43272C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0B78-071D-1BDA-E01F-E9D9E8074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1C799-75C0-65A5-C8B1-542C780E6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9AFA9-D00B-3708-8CBD-3C456E6E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43C18-1866-23F2-1784-7D881A69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854F7-78E7-81CE-9509-D96F947D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43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8D93-723A-D132-D784-B3C3F0C0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FDC7E-38E5-71E8-F8BB-AE520C724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3D44-88BC-CD33-6E72-9CA1AF7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6A66-51A6-5C70-4080-038FA5F9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0AB94-5912-8283-90BA-237E631D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851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2E3D1-2D01-643B-DB76-95DFA80C5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6DEE8-7EFC-1FE5-2FE9-6EB52BA8B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34A0C-926D-860C-A1AE-18FE5C12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E1075-A00D-903A-964F-A7D8E203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F8C9-64A9-9F7A-BBE0-095B079A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890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9A1F-5D1C-0BDA-EB4B-40573E8C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5FFA7-3696-2B29-7197-F218B7D1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1182A-03A8-F0B0-525F-E2E85612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5B6E9-9E6F-A6BF-1197-03A87AB1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96B1-BCF5-0830-A865-B26558DD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299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C14B-5B06-1218-7667-6EDD8E48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CDDEE-366C-C295-F8CA-A6A97CF8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09555-1C6C-6E2C-7B2E-0972FB08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1F632-D129-17D8-910B-B9C72BA6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46B1C-25CA-4796-471C-A02A7034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211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CA41-0F39-BBC7-4A18-7393247B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5CBE7-2EA8-FF85-9607-DDA749BA3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89FC2-B6EA-BB91-BC83-F123B64F8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6DA0A-DBB0-72BF-A4F4-7409FFC88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EE386-2B72-3E32-FDDF-85424E9D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2A4CA-E724-3D1E-4B3B-828EBCE0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834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31D0-4956-7F4E-27E7-82114CC1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508BC-0417-93A6-1767-7C65626D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710DF-5837-8E90-9936-FC2E388A7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17BAEB-9BD4-7E30-3359-FFF99DE32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72330-5251-5FF0-E2D4-EF9EA0599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CC0583-A16D-3A90-AF12-95A5E12E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9A231-BCEA-EE5C-92BF-B306681B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5EFC3-3ECA-1D5F-7DFF-0768BB7B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595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B782-5EF3-A5DF-EDDC-5EB1A723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5A533-4485-1BC6-BE04-3622CAE3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86615-C759-A34B-B9D2-75DC2013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25A46-6025-BDE7-A1D8-5F429F93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118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E83F1-D487-B778-82C6-502FBD65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EC954-1460-57B7-A27D-143494B8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ACA71-0CC9-1E64-6389-9F639250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265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729A-DC2C-79D4-BFCC-9235124FA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E5748-DEDD-0206-938E-41D82BDF8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3833-5DA8-C0C8-8219-E8CEFA0C8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2AD36-319A-FA29-4CD9-C832D1F5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76747-ECB2-234F-7958-40ABDBC2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DDD8A-1E6C-F24B-C23B-2B0C7F69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994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7E633-7F07-B97C-5669-BF49CB69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A0BAE-FBBE-47C9-9C0F-9CDE3BE65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1BFA2-DBB5-EB2A-100C-5505B5E01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8E6EC-5C74-121B-9504-228A80B0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26395-CAB7-6955-8B8E-B975FDAA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0653D-D53F-2F7F-1D23-46D7D551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413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0A6F3-FF8B-7239-48A7-E09D19B7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BFD68-545A-CC6F-D96F-DC17672E4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DF07E-DA6A-8624-3232-E58C4A595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6D1A-779C-40B8-9E6A-DE8F4E58706F}" type="datetimeFigureOut">
              <a:rPr lang="en-IN" smtClean="0"/>
              <a:t>13/11/25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8938E-52B7-FCD4-4618-5F5E3A5D7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089A-FEDA-1B54-E114-EE23702BA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8B7BB-8307-47FE-85E3-F9E9C1F3B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90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Title 1"/>
          <p:cNvSpPr txBox="1">
            <a:spLocks noGrp="1"/>
          </p:cNvSpPr>
          <p:nvPr>
            <p:ph type="ctrTitle"/>
          </p:nvPr>
        </p:nvSpPr>
        <p:spPr>
          <a:xfrm>
            <a:off x="484961" y="621112"/>
            <a:ext cx="10551056" cy="3356237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rPr lang="en-US" dirty="0">
                <a:latin typeface="American Typewriter" panose="02090604020004020304" pitchFamily="18" charset="77"/>
              </a:rPr>
              <a:t>AIORI Standards</a:t>
            </a:r>
            <a:r>
              <a:rPr dirty="0">
                <a:latin typeface="American Typewriter" panose="02090604020004020304" pitchFamily="18" charset="77"/>
              </a:rPr>
              <a:t> Hackathon</a:t>
            </a:r>
          </a:p>
          <a:p>
            <a:pPr>
              <a:defRPr sz="3900"/>
            </a:pPr>
            <a:r>
              <a:rPr lang="en-US" dirty="0">
                <a:latin typeface="American Typewriter" panose="02090604020004020304" pitchFamily="18" charset="77"/>
              </a:rPr>
              <a:t>Caffeine Coders</a:t>
            </a:r>
            <a:endParaRPr dirty="0">
              <a:latin typeface="American Typewriter" panose="02090604020004020304" pitchFamily="18" charset="77"/>
            </a:endParaRPr>
          </a:p>
        </p:txBody>
      </p:sp>
      <p:sp>
        <p:nvSpPr>
          <p:cNvPr id="1449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2602421" y="4280338"/>
            <a:ext cx="6316135" cy="224785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400"/>
            </a:pPr>
            <a:r>
              <a:rPr lang="en-US" b="1" dirty="0"/>
              <a:t>AIORI-2</a:t>
            </a:r>
          </a:p>
          <a:p>
            <a:pPr>
              <a:lnSpc>
                <a:spcPct val="90000"/>
              </a:lnSpc>
              <a:defRPr sz="2400"/>
            </a:pPr>
            <a:r>
              <a:rPr lang="en-US" dirty="0"/>
              <a:t>HACKATHON 2025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GRAND FINALE</a:t>
            </a:r>
          </a:p>
          <a:p>
            <a:pPr>
              <a:lnSpc>
                <a:spcPct val="90000"/>
              </a:lnSpc>
              <a:defRPr sz="2400"/>
            </a:pPr>
            <a:r>
              <a:rPr lang="en-US" dirty="0"/>
              <a:t>12-13 Nov</a:t>
            </a:r>
            <a:r>
              <a:rPr dirty="0"/>
              <a:t>, </a:t>
            </a:r>
            <a:r>
              <a:rPr lang="en-US" dirty="0"/>
              <a:t>2025</a:t>
            </a:r>
            <a:r>
              <a:rPr dirty="0"/>
              <a:t> </a:t>
            </a:r>
          </a:p>
        </p:txBody>
      </p:sp>
      <p:pic>
        <p:nvPicPr>
          <p:cNvPr id="3" name="Picture 2" descr="A blue circle with white and orange letters and a symbol&#10;&#10;Description automatically generated">
            <a:extLst>
              <a:ext uri="{FF2B5EF4-FFF2-40B4-BE49-F238E27FC236}">
                <a16:creationId xmlns:a16="http://schemas.microsoft.com/office/drawing/2014/main" id="{FBC2F77F-987D-E576-4FA6-71F08E98E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472180"/>
            <a:ext cx="2146351" cy="2128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Title 1"/>
          <p:cNvSpPr txBox="1">
            <a:spLocks noGrp="1"/>
          </p:cNvSpPr>
          <p:nvPr>
            <p:ph type="title"/>
          </p:nvPr>
        </p:nvSpPr>
        <p:spPr>
          <a:xfrm>
            <a:off x="0" y="-20855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u="sng" dirty="0">
                <a:latin typeface="American Typewriter" panose="02090604020004020304" pitchFamily="18" charset="77"/>
              </a:rPr>
              <a:t>Hackathon Plan</a:t>
            </a:r>
          </a:p>
        </p:txBody>
      </p:sp>
      <p:sp>
        <p:nvSpPr>
          <p:cNvPr id="145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18532" y="850070"/>
            <a:ext cx="9838267" cy="5629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4792" indent="-304792">
              <a:spcBef>
                <a:spcPts val="667"/>
              </a:spcBef>
              <a:buFontTx/>
              <a:buChar char="•"/>
              <a:defRPr sz="2400"/>
            </a:pPr>
            <a:r>
              <a:rPr lang="en-IN" sz="2400" b="1" dirty="0"/>
              <a:t>Problem Statement 06: Anycast flipping and CDN user experience</a:t>
            </a:r>
            <a:br>
              <a:rPr b="1" dirty="0"/>
            </a:br>
            <a:r>
              <a:rPr lang="en-IN" sz="1800" dirty="0"/>
              <a:t>"From reactive to proactive: Outpacing anycast disruptions with predictive intelligence.”</a:t>
            </a:r>
          </a:p>
          <a:p>
            <a:pPr marL="0" indent="0">
              <a:spcBef>
                <a:spcPts val="667"/>
              </a:spcBef>
              <a:buNone/>
              <a:defRPr sz="2400"/>
            </a:pPr>
            <a:endParaRPr lang="en-IN" sz="1800" dirty="0"/>
          </a:p>
          <a:p>
            <a:pPr marL="304792" indent="-304792">
              <a:spcBef>
                <a:spcPts val="667"/>
              </a:spcBef>
              <a:buFontTx/>
              <a:buChar char="•"/>
              <a:defRPr sz="2400"/>
            </a:pPr>
            <a:r>
              <a:rPr lang="en-IN" sz="1800" b="1" dirty="0"/>
              <a:t>RFC’s INVOLVED:</a:t>
            </a:r>
            <a:endParaRPr lang="en-IN" sz="1800" dirty="0"/>
          </a:p>
          <a:p>
            <a:pPr marL="304792" indent="-304792">
              <a:spcBef>
                <a:spcPts val="667"/>
              </a:spcBef>
              <a:buFontTx/>
              <a:defRPr sz="2400"/>
            </a:pPr>
            <a:endParaRPr lang="en-US" dirty="0"/>
          </a:p>
          <a:p>
            <a:pPr marL="304792" indent="-304792">
              <a:spcBef>
                <a:spcPts val="667"/>
              </a:spcBef>
              <a:buFontTx/>
              <a:defRPr sz="2400"/>
            </a:pPr>
            <a:endParaRPr dirty="0"/>
          </a:p>
          <a:p>
            <a:pPr marL="914377" lvl="1" indent="-304792">
              <a:spcBef>
                <a:spcPts val="667"/>
              </a:spcBef>
              <a:buFontTx/>
              <a:buChar char="•"/>
              <a:defRPr sz="2400"/>
            </a:pPr>
            <a:endParaRPr lang="en-US" dirty="0"/>
          </a:p>
          <a:p>
            <a:pPr marL="914377" lvl="1" indent="-304792">
              <a:spcBef>
                <a:spcPts val="667"/>
              </a:spcBef>
              <a:buFontTx/>
              <a:buChar char="•"/>
              <a:defRPr sz="2400"/>
            </a:pPr>
            <a:endParaRPr lang="en-IN" dirty="0"/>
          </a:p>
          <a:p>
            <a:pPr marL="914377" lvl="1" indent="-304792">
              <a:spcBef>
                <a:spcPts val="667"/>
              </a:spcBef>
              <a:buFontTx/>
              <a:buChar char="•"/>
              <a:defRPr sz="2400"/>
            </a:pPr>
            <a:endParaRPr lang="en-IN" dirty="0"/>
          </a:p>
          <a:p>
            <a:pPr marL="609585" lvl="1" indent="0">
              <a:spcBef>
                <a:spcPts val="667"/>
              </a:spcBef>
              <a:buNone/>
              <a:defRPr sz="2400"/>
            </a:pPr>
            <a:endParaRPr lang="en-IN" dirty="0"/>
          </a:p>
          <a:p>
            <a:pPr marL="609585" lvl="1" indent="0">
              <a:spcBef>
                <a:spcPts val="667"/>
              </a:spcBef>
              <a:buNone/>
              <a:defRPr sz="2400"/>
            </a:pPr>
            <a:endParaRPr lang="en-IN" dirty="0"/>
          </a:p>
          <a:p>
            <a:pPr marL="952485" lvl="1" indent="-342900">
              <a:spcBef>
                <a:spcPts val="667"/>
              </a:spcBef>
              <a:defRPr sz="2400"/>
            </a:pPr>
            <a:r>
              <a:rPr lang="en-IN" b="1" dirty="0"/>
              <a:t>Specific Problem to solve!?</a:t>
            </a:r>
            <a:endParaRPr lang="en-US" b="1" dirty="0"/>
          </a:p>
          <a:p>
            <a:pPr marL="609585" lvl="1" indent="0">
              <a:spcBef>
                <a:spcPts val="667"/>
              </a:spcBef>
              <a:buNone/>
              <a:defRPr sz="2400"/>
            </a:pPr>
            <a:r>
              <a:rPr lang="en-IN" sz="2000" dirty="0"/>
              <a:t>Current anycast networks react to BGP flips, causing session interruptions and slow responses; our goal is to proactively prevent this via predictive cache pre-positioning.</a:t>
            </a:r>
            <a:endParaRPr sz="2000" dirty="0"/>
          </a:p>
        </p:txBody>
      </p:sp>
      <p:sp>
        <p:nvSpPr>
          <p:cNvPr id="1454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422818" y="4769565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IN" smtClean="0"/>
              <a:pPr/>
              <a:t>2</a:t>
            </a:fld>
            <a:endParaRPr/>
          </a:p>
        </p:txBody>
      </p:sp>
      <p:pic>
        <p:nvPicPr>
          <p:cNvPr id="11" name="Picture 10" descr="A blue circle with white and orange letters and a symbol&#10;&#10;Description automatically generated">
            <a:extLst>
              <a:ext uri="{FF2B5EF4-FFF2-40B4-BE49-F238E27FC236}">
                <a16:creationId xmlns:a16="http://schemas.microsoft.com/office/drawing/2014/main" id="{06D8D675-DCF9-66E4-29B9-A7E6846D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461" y="260250"/>
            <a:ext cx="925325" cy="917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8520FF-5214-4A2A-0290-7A09D8202522}"/>
              </a:ext>
            </a:extLst>
          </p:cNvPr>
          <p:cNvSpPr txBox="1"/>
          <p:nvPr/>
        </p:nvSpPr>
        <p:spPr>
          <a:xfrm>
            <a:off x="4719782" y="6171017"/>
            <a:ext cx="7472218" cy="686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</a:rPr>
              <a:t>AIORI-2</a:t>
            </a:r>
          </a:p>
          <a:p>
            <a:pPr algn="r">
              <a:lnSpc>
                <a:spcPts val="3075"/>
              </a:lnSpc>
            </a:pPr>
            <a:r>
              <a:rPr lang="en-US" sz="1200" b="1" dirty="0">
                <a:solidFill>
                  <a:schemeClr val="accent1"/>
                </a:solidFill>
                <a:latin typeface="Poppins" panose="00000500000000000000" pitchFamily="2" charset="0"/>
              </a:rPr>
              <a:t>Hackathon</a:t>
            </a:r>
            <a:r>
              <a:rPr lang="en-US" sz="1200" b="1" i="0" dirty="0">
                <a:solidFill>
                  <a:schemeClr val="accent1"/>
                </a:solidFill>
                <a:effectLst/>
                <a:latin typeface="Poppins" panose="00000500000000000000" pitchFamily="2" charset="0"/>
              </a:rPr>
              <a:t> 2025, Grand Finale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F53CF3-C5F9-F11F-1523-BB8277CB8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339121"/>
              </p:ext>
            </p:extLst>
          </p:nvPr>
        </p:nvGraphicFramePr>
        <p:xfrm>
          <a:off x="1460926" y="2296477"/>
          <a:ext cx="6753226" cy="2265046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1391959">
                  <a:extLst>
                    <a:ext uri="{9D8B030D-6E8A-4147-A177-3AD203B41FA5}">
                      <a16:colId xmlns:a16="http://schemas.microsoft.com/office/drawing/2014/main" val="4174011454"/>
                    </a:ext>
                  </a:extLst>
                </a:gridCol>
                <a:gridCol w="1488570">
                  <a:extLst>
                    <a:ext uri="{9D8B030D-6E8A-4147-A177-3AD203B41FA5}">
                      <a16:colId xmlns:a16="http://schemas.microsoft.com/office/drawing/2014/main" val="1295952499"/>
                    </a:ext>
                  </a:extLst>
                </a:gridCol>
                <a:gridCol w="1439629">
                  <a:extLst>
                    <a:ext uri="{9D8B030D-6E8A-4147-A177-3AD203B41FA5}">
                      <a16:colId xmlns:a16="http://schemas.microsoft.com/office/drawing/2014/main" val="2529225312"/>
                    </a:ext>
                  </a:extLst>
                </a:gridCol>
                <a:gridCol w="2433068">
                  <a:extLst>
                    <a:ext uri="{9D8B030D-6E8A-4147-A177-3AD203B41FA5}">
                      <a16:colId xmlns:a16="http://schemas.microsoft.com/office/drawing/2014/main" val="3647501834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RFC / Draft No.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Title / Area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Lifecycle Stage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How This Work Relates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5500465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RFC 4786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Operation of Anycast Services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 dirty="0">
                          <a:effectLst/>
                        </a:rPr>
                        <a:t>Best Current Practice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 dirty="0">
                          <a:effectLst/>
                        </a:rPr>
                        <a:t>Validates Section 3.2 - Demonstrates real-world performance degradation during anycast flips and provides empirical data on 2000ms+ disruption costs described theoretically.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73532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RFC 7337 (former draft-ietf-cdni-requirements-22)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 dirty="0">
                          <a:effectLst/>
                        </a:rPr>
                        <a:t>CDN Interconnection Requirements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>
                          <a:effectLst/>
                        </a:rPr>
                        <a:t>Internet standard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IN" sz="1100" dirty="0">
                          <a:effectLst/>
                        </a:rPr>
                        <a:t>Defines requirements for CDN interconnection and interfaces, which the client-side caching solution complements by improving resilience across CDNs.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57889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73356" cy="81273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American Typewriter" panose="02090604020004020304" pitchFamily="18" charset="77"/>
              </a:rPr>
              <a:t>Anycast - What do we understand?</a:t>
            </a:r>
            <a:endParaRPr b="1" u="sng" dirty="0">
              <a:latin typeface="American Typewriter" panose="02090604020004020304" pitchFamily="18" charset="77"/>
            </a:endParaRPr>
          </a:p>
        </p:txBody>
      </p:sp>
      <p:sp>
        <p:nvSpPr>
          <p:cNvPr id="146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0" y="2057444"/>
            <a:ext cx="6778763" cy="6863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4792" indent="-304792">
              <a:spcBef>
                <a:spcPts val="667"/>
              </a:spcBef>
              <a:buFontTx/>
              <a:defRPr sz="2400"/>
            </a:pPr>
            <a:r>
              <a:rPr lang="en-IN" sz="2000" dirty="0"/>
              <a:t>Multiple servers, one IP—traffic goes to the closest for optimal performance.</a:t>
            </a:r>
            <a:endParaRPr sz="2000" dirty="0"/>
          </a:p>
        </p:txBody>
      </p:sp>
      <p:sp>
        <p:nvSpPr>
          <p:cNvPr id="1462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422818" y="4769565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IN" smtClean="0"/>
              <a:pPr/>
              <a:t>3</a:t>
            </a:fld>
            <a:endParaRPr/>
          </a:p>
        </p:txBody>
      </p:sp>
      <p:pic>
        <p:nvPicPr>
          <p:cNvPr id="6" name="Picture 5" descr="A blue circle with white and orange letters and a symbol&#10;&#10;Description automatically generated">
            <a:extLst>
              <a:ext uri="{FF2B5EF4-FFF2-40B4-BE49-F238E27FC236}">
                <a16:creationId xmlns:a16="http://schemas.microsoft.com/office/drawing/2014/main" id="{D410848D-B028-35CD-BC57-FD7671559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461" y="260250"/>
            <a:ext cx="925325" cy="917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80F6F-6B01-5C73-2045-6449216168E6}"/>
              </a:ext>
            </a:extLst>
          </p:cNvPr>
          <p:cNvSpPr txBox="1"/>
          <p:nvPr/>
        </p:nvSpPr>
        <p:spPr>
          <a:xfrm>
            <a:off x="6096000" y="6048322"/>
            <a:ext cx="6096000" cy="68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</a:rPr>
              <a:t>AIORI-2</a:t>
            </a:r>
          </a:p>
          <a:p>
            <a:pPr algn="r">
              <a:lnSpc>
                <a:spcPts val="3075"/>
              </a:lnSpc>
            </a:pPr>
            <a:r>
              <a:rPr lang="en-US" sz="1200" b="1" dirty="0">
                <a:solidFill>
                  <a:schemeClr val="accent1"/>
                </a:solidFill>
                <a:latin typeface="Poppins" panose="00000500000000000000" pitchFamily="2" charset="0"/>
              </a:rPr>
              <a:t>Hackathon</a:t>
            </a:r>
            <a:r>
              <a:rPr lang="en-US" sz="1200" b="1" i="0" dirty="0">
                <a:solidFill>
                  <a:schemeClr val="accent1"/>
                </a:solidFill>
                <a:effectLst/>
                <a:latin typeface="Poppins" panose="00000500000000000000" pitchFamily="2" charset="0"/>
              </a:rPr>
              <a:t> 2025, Grand Finale</a:t>
            </a:r>
            <a:endParaRPr lang="en-US" sz="1200" dirty="0"/>
          </a:p>
        </p:txBody>
      </p:sp>
      <p:pic>
        <p:nvPicPr>
          <p:cNvPr id="4" name="Picture 3" descr="A close-up of a computer&#10;&#10;Description automatically generated">
            <a:extLst>
              <a:ext uri="{FF2B5EF4-FFF2-40B4-BE49-F238E27FC236}">
                <a16:creationId xmlns:a16="http://schemas.microsoft.com/office/drawing/2014/main" id="{89F820A5-BF12-AC73-BBC0-4CD87554E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6813"/>
            <a:ext cx="5932680" cy="22351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9CC02C-53BA-FA1E-CBFC-CE37958243CD}"/>
              </a:ext>
            </a:extLst>
          </p:cNvPr>
          <p:cNvSpPr txBox="1">
            <a:spLocks/>
          </p:cNvSpPr>
          <p:nvPr/>
        </p:nvSpPr>
        <p:spPr>
          <a:xfrm>
            <a:off x="4256484" y="3523118"/>
            <a:ext cx="9611711" cy="686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latin typeface="American Typewriter" panose="02090604020004020304" pitchFamily="18" charset="77"/>
              </a:rPr>
              <a:t>Whereas Anycast flipping is ?</a:t>
            </a:r>
          </a:p>
        </p:txBody>
      </p:sp>
      <p:pic>
        <p:nvPicPr>
          <p:cNvPr id="7" name="Picture 6" descr="A diagram of a person and a computer&#10;&#10;Description automatically generated">
            <a:extLst>
              <a:ext uri="{FF2B5EF4-FFF2-40B4-BE49-F238E27FC236}">
                <a16:creationId xmlns:a16="http://schemas.microsoft.com/office/drawing/2014/main" id="{4253DE06-7F05-BE62-F8D3-D52134D0F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33" y="3828851"/>
            <a:ext cx="3946399" cy="2630933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5BA049-3F25-FCE5-F215-B1AE3B5105F4}"/>
              </a:ext>
            </a:extLst>
          </p:cNvPr>
          <p:cNvSpPr txBox="1">
            <a:spLocks/>
          </p:cNvSpPr>
          <p:nvPr/>
        </p:nvSpPr>
        <p:spPr>
          <a:xfrm>
            <a:off x="5138232" y="4551502"/>
            <a:ext cx="5370582" cy="812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-304792">
              <a:spcBef>
                <a:spcPts val="667"/>
              </a:spcBef>
              <a:buFontTx/>
              <a:buChar char="•"/>
              <a:defRPr sz="2400"/>
            </a:pPr>
            <a:r>
              <a:rPr lang="en-IN" sz="2000" dirty="0"/>
              <a:t>Anycast flipping reroutes traffic unexpectedly, causing latency spikes and session interruptions.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21DE1-8BF1-C8B7-69CA-01BC6EBF3D54}"/>
              </a:ext>
            </a:extLst>
          </p:cNvPr>
          <p:cNvSpPr txBox="1"/>
          <p:nvPr/>
        </p:nvSpPr>
        <p:spPr>
          <a:xfrm>
            <a:off x="422080" y="1309264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ACADEMY ENGRAVED LET PLAIN:1.0" panose="02000000000000000000" pitchFamily="2" charset="0"/>
              </a:rPr>
              <a:t>Proactive Traffic Routing</a:t>
            </a:r>
            <a:endParaRPr lang="en-US" sz="3200" b="1" dirty="0">
              <a:latin typeface="ACADEMY ENGRAVED LET PLAIN:1.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4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5A165-8CF9-5556-9574-2BE1CE01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436" y="1441509"/>
            <a:ext cx="5864225" cy="767060"/>
          </a:xfrm>
        </p:spPr>
        <p:txBody>
          <a:bodyPr anchor="b">
            <a:normAutofit fontScale="90000"/>
          </a:bodyPr>
          <a:lstStyle/>
          <a:p>
            <a:r>
              <a:rPr lang="en-US" sz="5400" u="sng" dirty="0">
                <a:latin typeface="American Typewriter" panose="02090604020004020304" pitchFamily="18" charset="77"/>
              </a:rPr>
              <a:t>Flip Simulation: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400FB-0F2E-C888-C807-CDB6F911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" r="-1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77642D-0781-38FE-6C09-D90718CDB223}"/>
              </a:ext>
            </a:extLst>
          </p:cNvPr>
          <p:cNvCxnSpPr>
            <a:cxnSpLocks/>
          </p:cNvCxnSpPr>
          <p:nvPr/>
        </p:nvCxnSpPr>
        <p:spPr>
          <a:xfrm>
            <a:off x="7756636" y="2968630"/>
            <a:ext cx="0" cy="460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890767-082F-1617-C12C-EDEA7850F0F7}"/>
              </a:ext>
            </a:extLst>
          </p:cNvPr>
          <p:cNvSpPr txBox="1"/>
          <p:nvPr/>
        </p:nvSpPr>
        <p:spPr>
          <a:xfrm>
            <a:off x="5399811" y="2599298"/>
            <a:ext cx="493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0000"/>
                </a:solidFill>
                <a:latin typeface="Dosis" pitchFamily="2" charset="77"/>
              </a:rPr>
              <a:t>B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uilt a 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comprehensive simulation lab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 on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Ubuntu VM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35452-38DF-86AF-AC8F-D77462CFF862}"/>
              </a:ext>
            </a:extLst>
          </p:cNvPr>
          <p:cNvSpPr txBox="1"/>
          <p:nvPr/>
        </p:nvSpPr>
        <p:spPr>
          <a:xfrm>
            <a:off x="6171179" y="3366074"/>
            <a:ext cx="315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Incorporated Docker containers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CF7792-0CAA-446B-BD3E-1B0112970367}"/>
              </a:ext>
            </a:extLst>
          </p:cNvPr>
          <p:cNvSpPr txBox="1"/>
          <p:nvPr/>
        </p:nvSpPr>
        <p:spPr>
          <a:xfrm>
            <a:off x="6320986" y="420611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simulated BGP routing(Bird)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,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180AEF-E1B8-7D4C-B967-7C63B6F6B8D6}"/>
              </a:ext>
            </a:extLst>
          </p:cNvPr>
          <p:cNvCxnSpPr>
            <a:cxnSpLocks/>
          </p:cNvCxnSpPr>
          <p:nvPr/>
        </p:nvCxnSpPr>
        <p:spPr>
          <a:xfrm>
            <a:off x="7761893" y="3735406"/>
            <a:ext cx="0" cy="460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3C8FDD6-B4DB-4A98-E243-C88C5B9562A6}"/>
              </a:ext>
            </a:extLst>
          </p:cNvPr>
          <p:cNvSpPr txBox="1"/>
          <p:nvPr/>
        </p:nvSpPr>
        <p:spPr>
          <a:xfrm>
            <a:off x="4795345" y="5061476"/>
            <a:ext cx="6143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This allowed us to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test our caching approach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under environments that closely mirrored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real-world network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Dosis" pitchFamily="2" charset="77"/>
              </a:rPr>
              <a:t>behaviour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85DD1C-696F-889F-7BDA-5084A48F5191}"/>
              </a:ext>
            </a:extLst>
          </p:cNvPr>
          <p:cNvCxnSpPr>
            <a:cxnSpLocks/>
          </p:cNvCxnSpPr>
          <p:nvPr/>
        </p:nvCxnSpPr>
        <p:spPr>
          <a:xfrm>
            <a:off x="7748695" y="4575446"/>
            <a:ext cx="0" cy="460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07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6C586B2F-287E-0D70-F72B-1F539AF11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915" y="638667"/>
            <a:ext cx="1723571" cy="774475"/>
          </a:xfrm>
          <a:prstGeom prst="rect">
            <a:avLst/>
          </a:prstGeom>
        </p:spPr>
      </p:pic>
      <p:sp>
        <p:nvSpPr>
          <p:cNvPr id="277" name="Google Shape;277;p15"/>
          <p:cNvSpPr txBox="1"/>
          <p:nvPr/>
        </p:nvSpPr>
        <p:spPr>
          <a:xfrm>
            <a:off x="185655" y="1300812"/>
            <a:ext cx="2272344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48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Sprint-1</a:t>
            </a:r>
            <a:endParaRPr sz="4800" dirty="0">
              <a:solidFill>
                <a:schemeClr val="accent1"/>
              </a:solidFill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-122395" y="3527809"/>
            <a:ext cx="373961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IN" sz="2000" dirty="0">
                <a:solidFill>
                  <a:srgbClr val="000000"/>
                </a:solidFill>
                <a:latin typeface="Dosis" pitchFamily="2" charset="77"/>
              </a:rPr>
              <a:t>Building a Flip anchoring solution – Avoid flips altogether</a:t>
            </a:r>
          </a:p>
        </p:txBody>
      </p:sp>
      <p:sp>
        <p:nvSpPr>
          <p:cNvPr id="283" name="Google Shape;283;p15"/>
          <p:cNvSpPr txBox="1"/>
          <p:nvPr/>
        </p:nvSpPr>
        <p:spPr>
          <a:xfrm>
            <a:off x="6282143" y="1645938"/>
            <a:ext cx="3059141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54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Sprint-3</a:t>
            </a:r>
            <a:endParaRPr sz="5400" dirty="0">
              <a:solidFill>
                <a:schemeClr val="accent1"/>
              </a:solidFill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84" name="Google Shape;284;p15"/>
          <p:cNvSpPr txBox="1"/>
          <p:nvPr/>
        </p:nvSpPr>
        <p:spPr>
          <a:xfrm>
            <a:off x="5745858" y="3620974"/>
            <a:ext cx="374122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IN" sz="1600" dirty="0"/>
              <a:t>Upgraded to a full Ubuntu VM lab with Docker and BGP-simulated anycast flips to rigorously test our caching solution.</a:t>
            </a:r>
            <a:endParaRPr lang="en-IN" sz="1600" dirty="0">
              <a:solidFill>
                <a:srgbClr val="000000"/>
              </a:solidFill>
              <a:latin typeface="Dosis" pitchFamily="2" charset="77"/>
            </a:endParaRPr>
          </a:p>
        </p:txBody>
      </p:sp>
      <p:sp>
        <p:nvSpPr>
          <p:cNvPr id="289" name="Google Shape;289;p15"/>
          <p:cNvSpPr txBox="1"/>
          <p:nvPr/>
        </p:nvSpPr>
        <p:spPr>
          <a:xfrm>
            <a:off x="2566434" y="4924881"/>
            <a:ext cx="2979594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54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Sprint-2</a:t>
            </a:r>
            <a:endParaRPr sz="5400" dirty="0">
              <a:solidFill>
                <a:schemeClr val="accent1"/>
              </a:solidFill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90" name="Google Shape;290;p15"/>
          <p:cNvSpPr txBox="1"/>
          <p:nvPr/>
        </p:nvSpPr>
        <p:spPr>
          <a:xfrm>
            <a:off x="2373086" y="2826870"/>
            <a:ext cx="38934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IN" sz="1600" dirty="0"/>
              <a:t>We simulated anycast flips in VS Code and implemented our initial caching algorithm</a:t>
            </a:r>
            <a:endParaRPr lang="en-IN" sz="1600" dirty="0">
              <a:solidFill>
                <a:srgbClr val="000000"/>
              </a:solidFill>
              <a:latin typeface="Dosis" pitchFamily="2" charset="77"/>
            </a:endParaRPr>
          </a:p>
        </p:txBody>
      </p:sp>
      <p:sp>
        <p:nvSpPr>
          <p:cNvPr id="295" name="Google Shape;295;p15"/>
          <p:cNvSpPr txBox="1"/>
          <p:nvPr/>
        </p:nvSpPr>
        <p:spPr>
          <a:xfrm>
            <a:off x="9543053" y="4851928"/>
            <a:ext cx="2741349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5400" dirty="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en-US" sz="54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Sprint-4</a:t>
            </a:r>
            <a:endParaRPr sz="5400" dirty="0">
              <a:solidFill>
                <a:schemeClr val="accent1"/>
              </a:solidFill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96" name="Google Shape;296;p15"/>
          <p:cNvSpPr txBox="1"/>
          <p:nvPr/>
        </p:nvSpPr>
        <p:spPr>
          <a:xfrm>
            <a:off x="9102692" y="2798180"/>
            <a:ext cx="305914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IN" sz="1600" dirty="0"/>
              <a:t>we built a realistic anycast lab with predictive cache pre-positioning, achieving better performance</a:t>
            </a:r>
            <a:endParaRPr lang="en-IN" sz="1600" dirty="0">
              <a:latin typeface="Dosis" pitchFamily="2" charset="77"/>
            </a:endParaRPr>
          </a:p>
        </p:txBody>
      </p:sp>
      <p:pic>
        <p:nvPicPr>
          <p:cNvPr id="3" name="Picture 2" descr="A white paper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0DB95338-D094-F4CF-662F-6066DDDB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5" y="6083525"/>
            <a:ext cx="1723571" cy="7744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FD5F57-CE60-1977-C7D3-494E27B380B7}"/>
              </a:ext>
            </a:extLst>
          </p:cNvPr>
          <p:cNvSpPr txBox="1">
            <a:spLocks/>
          </p:cNvSpPr>
          <p:nvPr/>
        </p:nvSpPr>
        <p:spPr>
          <a:xfrm>
            <a:off x="0" y="154565"/>
            <a:ext cx="11686299" cy="5620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dirty="0">
                <a:latin typeface="American Typewriter" panose="02090604020004020304" pitchFamily="18" charset="77"/>
              </a:rPr>
              <a:t>What got done – “Problem Found. Solution. Built”</a:t>
            </a:r>
            <a:br>
              <a:rPr lang="en-IN" sz="3600" dirty="0">
                <a:latin typeface="American Typewriter" panose="02090604020004020304" pitchFamily="18" charset="77"/>
              </a:rPr>
            </a:br>
            <a:endParaRPr lang="en-IN" sz="3600" dirty="0">
              <a:latin typeface="American Typewriter" panose="02090604020004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25F75-02A7-ABCD-A192-A70435AE9EFC}"/>
              </a:ext>
            </a:extLst>
          </p:cNvPr>
          <p:cNvSpPr txBox="1"/>
          <p:nvPr/>
        </p:nvSpPr>
        <p:spPr>
          <a:xfrm>
            <a:off x="1056528" y="4161428"/>
            <a:ext cx="214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Dosis" pitchFamily="2" charset="77"/>
              </a:rPr>
              <a:t>-But we failed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742EFBA-6266-F9C9-B811-0D03ED52D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" t="36983" r="59562" b="21135"/>
          <a:stretch/>
        </p:blipFill>
        <p:spPr>
          <a:xfrm>
            <a:off x="2856446" y="748915"/>
            <a:ext cx="2798854" cy="2065709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65E69-14CF-5EC0-ED35-055F8F718BBA}"/>
              </a:ext>
            </a:extLst>
          </p:cNvPr>
          <p:cNvSpPr txBox="1"/>
          <p:nvPr/>
        </p:nvSpPr>
        <p:spPr>
          <a:xfrm>
            <a:off x="4432940" y="1394916"/>
            <a:ext cx="136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Did not work out </a:t>
            </a:r>
            <a:r>
              <a:rPr lang="en-US" sz="1600" dirty="0">
                <a:solidFill>
                  <a:schemeClr val="accent1"/>
                </a:solidFill>
                <a:sym typeface="Wingdings" pitchFamily="2" charset="2"/>
              </a:rPr>
              <a:t>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E6C317F-F817-4940-0F8B-351318E3DE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113" r="73827" b="32213"/>
          <a:stretch/>
        </p:blipFill>
        <p:spPr>
          <a:xfrm>
            <a:off x="5793810" y="4499982"/>
            <a:ext cx="3648830" cy="211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26B6F9-6A57-B0CF-A86D-F712F6B3C944}"/>
              </a:ext>
            </a:extLst>
          </p:cNvPr>
          <p:cNvSpPr txBox="1"/>
          <p:nvPr/>
        </p:nvSpPr>
        <p:spPr>
          <a:xfrm>
            <a:off x="7743350" y="5293933"/>
            <a:ext cx="1607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Disappointment follows</a:t>
            </a:r>
            <a:r>
              <a:rPr lang="en-US" sz="1600" dirty="0">
                <a:solidFill>
                  <a:schemeClr val="accent4"/>
                </a:solidFill>
                <a:sym typeface="Wingdings" pitchFamily="2" charset="2"/>
              </a:rPr>
              <a:t></a:t>
            </a:r>
            <a:endParaRPr lang="en-US" sz="1600" dirty="0">
              <a:solidFill>
                <a:schemeClr val="accent4"/>
              </a:solidFill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DE77C19-B208-5BE8-6AB2-51E8E0D74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750" r="73640" b="17820"/>
          <a:stretch/>
        </p:blipFill>
        <p:spPr>
          <a:xfrm>
            <a:off x="9662549" y="685657"/>
            <a:ext cx="2425924" cy="20772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2E31F3-B9C1-735F-B8A3-E2079335D422}"/>
              </a:ext>
            </a:extLst>
          </p:cNvPr>
          <p:cNvSpPr txBox="1"/>
          <p:nvPr/>
        </p:nvSpPr>
        <p:spPr>
          <a:xfrm>
            <a:off x="10595043" y="1052093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Success!!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22ABD4-F16F-C8AA-3B06-137153DDABAF}"/>
              </a:ext>
            </a:extLst>
          </p:cNvPr>
          <p:cNvCxnSpPr>
            <a:cxnSpLocks/>
          </p:cNvCxnSpPr>
          <p:nvPr/>
        </p:nvCxnSpPr>
        <p:spPr>
          <a:xfrm>
            <a:off x="1085712" y="2104345"/>
            <a:ext cx="0" cy="1377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B578F9-F25E-44F1-40AB-D7752719065B}"/>
              </a:ext>
            </a:extLst>
          </p:cNvPr>
          <p:cNvCxnSpPr/>
          <p:nvPr/>
        </p:nvCxnSpPr>
        <p:spPr>
          <a:xfrm flipV="1">
            <a:off x="4067504" y="3364174"/>
            <a:ext cx="0" cy="1398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C5746BF-6EAE-4AA4-CCB8-D8EE9B3FD485}"/>
              </a:ext>
            </a:extLst>
          </p:cNvPr>
          <p:cNvCxnSpPr>
            <a:cxnSpLocks/>
          </p:cNvCxnSpPr>
          <p:nvPr/>
        </p:nvCxnSpPr>
        <p:spPr>
          <a:xfrm>
            <a:off x="7514897" y="2492289"/>
            <a:ext cx="0" cy="1075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4A4729E-ABF5-7010-2967-7BA2F018854E}"/>
              </a:ext>
            </a:extLst>
          </p:cNvPr>
          <p:cNvCxnSpPr/>
          <p:nvPr/>
        </p:nvCxnSpPr>
        <p:spPr>
          <a:xfrm flipV="1">
            <a:off x="10866137" y="3621419"/>
            <a:ext cx="0" cy="1398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6E8B-5B21-3765-C7CB-4E7B7EF449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73356" cy="8127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>
                <a:latin typeface="American Typewriter" panose="02090604020004020304" pitchFamily="18" charset="77"/>
              </a:rPr>
              <a:t>Demo:</a:t>
            </a:r>
            <a:endParaRPr lang="en-US" b="1" u="sng" dirty="0">
              <a:latin typeface="American Typewriter" panose="02090604020004020304" pitchFamily="18" charset="77"/>
            </a:endParaRPr>
          </a:p>
        </p:txBody>
      </p:sp>
      <p:pic>
        <p:nvPicPr>
          <p:cNvPr id="3" name="aioritestcode">
            <a:hlinkClick r:id="" action="ppaction://media"/>
            <a:extLst>
              <a:ext uri="{FF2B5EF4-FFF2-40B4-BE49-F238E27FC236}">
                <a16:creationId xmlns:a16="http://schemas.microsoft.com/office/drawing/2014/main" id="{CBFBD70D-A66F-8647-0997-9F2C423E3A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DB92B-7B2A-E173-5C07-0DAC4E981C0C}"/>
              </a:ext>
            </a:extLst>
          </p:cNvPr>
          <p:cNvSpPr txBox="1"/>
          <p:nvPr/>
        </p:nvSpPr>
        <p:spPr>
          <a:xfrm>
            <a:off x="3204847" y="73573"/>
            <a:ext cx="110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51117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Title 1"/>
          <p:cNvSpPr txBox="1">
            <a:spLocks noGrp="1"/>
          </p:cNvSpPr>
          <p:nvPr>
            <p:ph type="title"/>
          </p:nvPr>
        </p:nvSpPr>
        <p:spPr>
          <a:xfrm>
            <a:off x="0" y="663840"/>
            <a:ext cx="10573407" cy="68634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IN" b="1" u="sng" dirty="0">
                <a:latin typeface="American Typewriter" panose="02090604020004020304" pitchFamily="18" charset="77"/>
              </a:rPr>
              <a:t>Performance Snapshot-</a:t>
            </a:r>
            <a:br>
              <a:rPr lang="en-IN" dirty="0">
                <a:latin typeface="American Typewriter" panose="02090604020004020304" pitchFamily="18" charset="77"/>
              </a:rPr>
            </a:br>
            <a:r>
              <a:rPr lang="en-IN" sz="3200" dirty="0">
                <a:latin typeface="American Typewriter" panose="02090604020004020304" pitchFamily="18" charset="77"/>
              </a:rPr>
              <a:t>"Evidence Meets Evaluation"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cs typeface="Arial" panose="020B0604020202020204" pitchFamily="34" charset="0"/>
              </a:rPr>
            </a:br>
            <a:endParaRPr sz="3200" dirty="0">
              <a:latin typeface="American Typewriter" panose="02090604020004020304" pitchFamily="18" charset="77"/>
            </a:endParaRPr>
          </a:p>
        </p:txBody>
      </p:sp>
      <p:sp>
        <p:nvSpPr>
          <p:cNvPr id="1462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422818" y="4769565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IN" smtClean="0"/>
              <a:pPr/>
              <a:t>7</a:t>
            </a:fld>
            <a:endParaRPr/>
          </a:p>
        </p:txBody>
      </p:sp>
      <p:pic>
        <p:nvPicPr>
          <p:cNvPr id="6" name="Picture 5" descr="A blue circle with white and orange letters and a symbol&#10;&#10;Description automatically generated">
            <a:extLst>
              <a:ext uri="{FF2B5EF4-FFF2-40B4-BE49-F238E27FC236}">
                <a16:creationId xmlns:a16="http://schemas.microsoft.com/office/drawing/2014/main" id="{D410848D-B028-35CD-BC57-FD7671559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461" y="260250"/>
            <a:ext cx="925325" cy="917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80F6F-6B01-5C73-2045-6449216168E6}"/>
              </a:ext>
            </a:extLst>
          </p:cNvPr>
          <p:cNvSpPr txBox="1"/>
          <p:nvPr/>
        </p:nvSpPr>
        <p:spPr>
          <a:xfrm>
            <a:off x="6096000" y="6048322"/>
            <a:ext cx="6096000" cy="68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</a:rPr>
              <a:t>AIORI-2</a:t>
            </a:r>
          </a:p>
          <a:p>
            <a:pPr algn="r">
              <a:lnSpc>
                <a:spcPts val="3075"/>
              </a:lnSpc>
            </a:pPr>
            <a:r>
              <a:rPr lang="en-US" sz="1200" b="1" dirty="0">
                <a:solidFill>
                  <a:schemeClr val="accent1"/>
                </a:solidFill>
                <a:latin typeface="Poppins" panose="00000500000000000000" pitchFamily="2" charset="0"/>
              </a:rPr>
              <a:t>Hackathon</a:t>
            </a:r>
            <a:r>
              <a:rPr lang="en-US" sz="1200" b="1" i="0" dirty="0">
                <a:solidFill>
                  <a:schemeClr val="accent1"/>
                </a:solidFill>
                <a:effectLst/>
                <a:latin typeface="Poppins" panose="00000500000000000000" pitchFamily="2" charset="0"/>
              </a:rPr>
              <a:t> 2025, Grand Finale</a:t>
            </a:r>
            <a:endParaRPr lang="en-US" sz="12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1D4D293-7AEB-CD45-DAC6-AEB7515C6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217094"/>
              </p:ext>
            </p:extLst>
          </p:nvPr>
        </p:nvGraphicFramePr>
        <p:xfrm>
          <a:off x="1240221" y="1602560"/>
          <a:ext cx="8198069" cy="4445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7594">
                  <a:extLst>
                    <a:ext uri="{9D8B030D-6E8A-4147-A177-3AD203B41FA5}">
                      <a16:colId xmlns:a16="http://schemas.microsoft.com/office/drawing/2014/main" val="889959869"/>
                    </a:ext>
                  </a:extLst>
                </a:gridCol>
                <a:gridCol w="1630799">
                  <a:extLst>
                    <a:ext uri="{9D8B030D-6E8A-4147-A177-3AD203B41FA5}">
                      <a16:colId xmlns:a16="http://schemas.microsoft.com/office/drawing/2014/main" val="3501457242"/>
                    </a:ext>
                  </a:extLst>
                </a:gridCol>
                <a:gridCol w="1585811">
                  <a:extLst>
                    <a:ext uri="{9D8B030D-6E8A-4147-A177-3AD203B41FA5}">
                      <a16:colId xmlns:a16="http://schemas.microsoft.com/office/drawing/2014/main" val="72206329"/>
                    </a:ext>
                  </a:extLst>
                </a:gridCol>
                <a:gridCol w="3073865">
                  <a:extLst>
                    <a:ext uri="{9D8B030D-6E8A-4147-A177-3AD203B41FA5}">
                      <a16:colId xmlns:a16="http://schemas.microsoft.com/office/drawing/2014/main" val="2753026731"/>
                    </a:ext>
                  </a:extLst>
                </a:gridCol>
              </a:tblGrid>
              <a:tr h="496053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Test Scenario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 dirty="0">
                          <a:effectLst/>
                        </a:rPr>
                        <a:t>Performance Metric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Key Observation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 dirty="0">
                          <a:effectLst/>
                        </a:rPr>
                        <a:t>Technical Insight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extLst>
                  <a:ext uri="{0D108BD9-81ED-4DB2-BD59-A6C34878D82A}">
                    <a16:rowId xmlns:a16="http://schemas.microsoft.com/office/drawing/2014/main" val="3762925553"/>
                  </a:ext>
                </a:extLst>
              </a:tr>
              <a:tr h="789942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Traditional Anycast Flip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120ms average response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100% performance degradation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 dirty="0">
                          <a:effectLst/>
                        </a:rPr>
                        <a:t>Cold cache on surviving nodes causes complete cache miss penalty.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2045576592"/>
                  </a:ext>
                </a:extLst>
              </a:tr>
              <a:tr h="789942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Continuous Sync Approach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85ms average response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 dirty="0">
                          <a:effectLst/>
                        </a:rPr>
                        <a:t>29% performance recovery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Industry best practice but wastes bandwidth with constant synchronization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3281800814"/>
                  </a:ext>
                </a:extLst>
              </a:tr>
              <a:tr h="789942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Predictive Pre-positioning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71ms average response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41% performance recovery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 dirty="0">
                          <a:effectLst/>
                        </a:rPr>
                        <a:t>Novel approach - uses BGP signals to warm caches before failures occur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1800174187"/>
                  </a:ext>
                </a:extLst>
              </a:tr>
              <a:tr h="789942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BGP Convergence Time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8-12 seconds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Network-layer delay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Real BGP route withdrawal and learning process duration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2993984304"/>
                  </a:ext>
                </a:extLst>
              </a:tr>
              <a:tr h="789942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Predictive Warming Overhead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&lt;1 second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>
                          <a:effectLst/>
                        </a:rPr>
                        <a:t>Minimal performance cost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</a:pPr>
                      <a:r>
                        <a:rPr lang="en-IN" sz="1100" dirty="0">
                          <a:effectLst/>
                        </a:rPr>
                        <a:t>Pre-warming occurs during healthy state, invisible to users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2400" marR="0" marT="95250" marB="95250" anchor="ctr"/>
                </a:tc>
                <a:extLst>
                  <a:ext uri="{0D108BD9-81ED-4DB2-BD59-A6C34878D82A}">
                    <a16:rowId xmlns:a16="http://schemas.microsoft.com/office/drawing/2014/main" val="8972260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>
                <a:latin typeface="American Typewriter" panose="02090604020004020304" pitchFamily="18" charset="77"/>
              </a:rPr>
              <a:t>Wrap Up</a:t>
            </a:r>
            <a:r>
              <a:rPr lang="en-US" b="1" dirty="0">
                <a:latin typeface="American Typewriter" panose="02090604020004020304" pitchFamily="18" charset="77"/>
              </a:rPr>
              <a:t>..</a:t>
            </a:r>
            <a:endParaRPr b="1" dirty="0">
              <a:latin typeface="American Typewriter" panose="02090604020004020304" pitchFamily="18" charset="77"/>
            </a:endParaRPr>
          </a:p>
        </p:txBody>
      </p:sp>
      <p:sp>
        <p:nvSpPr>
          <p:cNvPr id="146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09599" y="1600201"/>
            <a:ext cx="5802485" cy="475615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667"/>
              </a:spcBef>
              <a:buNone/>
              <a:defRPr sz="2400"/>
            </a:pPr>
            <a:r>
              <a:rPr lang="en-US" b="1" dirty="0"/>
              <a:t>Signing off </a:t>
            </a:r>
          </a:p>
          <a:p>
            <a:pPr marL="0" indent="0">
              <a:spcBef>
                <a:spcPts val="667"/>
              </a:spcBef>
              <a:buNone/>
              <a:defRPr sz="2400"/>
            </a:pPr>
            <a:r>
              <a:rPr lang="en-US" dirty="0"/>
              <a:t>–Team caffeine coders.</a:t>
            </a:r>
            <a:br>
              <a:rPr lang="en-US" dirty="0"/>
            </a:br>
            <a:endParaRPr lang="en-US" dirty="0"/>
          </a:p>
          <a:p>
            <a:pPr marL="0" indent="0" algn="ctr">
              <a:spcBef>
                <a:spcPts val="667"/>
              </a:spcBef>
              <a:buNone/>
              <a:defRPr sz="2400"/>
            </a:pPr>
            <a:r>
              <a:rPr lang="en-US" b="1" dirty="0"/>
              <a:t>Thank you!!</a:t>
            </a:r>
          </a:p>
          <a:p>
            <a:pPr marL="0" indent="0">
              <a:spcBef>
                <a:spcPts val="667"/>
              </a:spcBef>
              <a:buNone/>
              <a:defRPr sz="2400"/>
            </a:pPr>
            <a:endParaRPr lang="en-US" dirty="0"/>
          </a:p>
          <a:p>
            <a:pPr marL="0" indent="0">
              <a:spcBef>
                <a:spcPts val="667"/>
              </a:spcBef>
              <a:buNone/>
              <a:defRPr sz="2400"/>
            </a:pPr>
            <a:r>
              <a:rPr dirty="0"/>
              <a:t>Team members: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Virpratap</a:t>
            </a:r>
            <a:r>
              <a:rPr lang="en-US" dirty="0"/>
              <a:t> Singh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Ishika</a:t>
            </a:r>
            <a:r>
              <a:rPr lang="en-US" dirty="0"/>
              <a:t> Pandey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Dr. Tejaswi Khanna</a:t>
            </a:r>
            <a:endParaRPr dirty="0"/>
          </a:p>
          <a:p>
            <a:pPr marL="0" indent="0">
              <a:spcBef>
                <a:spcPts val="667"/>
              </a:spcBef>
              <a:buNone/>
              <a:defRPr sz="2200"/>
            </a:pPr>
            <a:endParaRPr dirty="0"/>
          </a:p>
          <a:p>
            <a:pPr marL="0" indent="0">
              <a:spcBef>
                <a:spcPts val="667"/>
              </a:spcBef>
              <a:buNone/>
              <a:defRPr sz="2400"/>
            </a:pPr>
            <a:endParaRPr dirty="0"/>
          </a:p>
          <a:p>
            <a:pPr marL="0" indent="0">
              <a:spcBef>
                <a:spcPts val="667"/>
              </a:spcBef>
              <a:buNone/>
              <a:defRPr sz="2400"/>
            </a:pPr>
            <a:endParaRPr dirty="0"/>
          </a:p>
          <a:p>
            <a:pPr marL="0" indent="0">
              <a:spcBef>
                <a:spcPts val="667"/>
              </a:spcBef>
              <a:buNone/>
              <a:defRPr sz="2400"/>
            </a:pPr>
            <a:endParaRPr dirty="0"/>
          </a:p>
          <a:p>
            <a:pPr marL="0" indent="0">
              <a:spcBef>
                <a:spcPts val="667"/>
              </a:spcBef>
              <a:buNone/>
              <a:defRPr sz="1800"/>
            </a:pPr>
            <a:endParaRPr dirty="0"/>
          </a:p>
          <a:p>
            <a:pPr marL="0" indent="0">
              <a:spcBef>
                <a:spcPts val="667"/>
              </a:spcBef>
              <a:buNone/>
              <a:defRPr sz="2400"/>
            </a:pPr>
            <a:endParaRPr dirty="0"/>
          </a:p>
        </p:txBody>
      </p:sp>
      <p:sp>
        <p:nvSpPr>
          <p:cNvPr id="1466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422818" y="4769565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IN" smtClean="0"/>
              <a:pPr/>
              <a:t>8</a:t>
            </a:fld>
            <a:endParaRPr/>
          </a:p>
        </p:txBody>
      </p:sp>
      <p:sp>
        <p:nvSpPr>
          <p:cNvPr id="1467" name="Content Placeholder 2"/>
          <p:cNvSpPr txBox="1"/>
          <p:nvPr/>
        </p:nvSpPr>
        <p:spPr>
          <a:xfrm>
            <a:off x="6692305" y="1549401"/>
            <a:ext cx="5273913" cy="47900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rIns="60959">
            <a:normAutofit/>
          </a:bodyPr>
          <a:lstStyle/>
          <a:p>
            <a:pPr>
              <a:lnSpc>
                <a:spcPct val="90000"/>
              </a:lnSpc>
              <a:spcBef>
                <a:spcPts val="667"/>
              </a:spcBef>
              <a:defRPr sz="2400"/>
            </a:pPr>
            <a:endParaRPr sz="3200" dirty="0"/>
          </a:p>
          <a:p>
            <a:pPr>
              <a:lnSpc>
                <a:spcPct val="90000"/>
              </a:lnSpc>
              <a:spcBef>
                <a:spcPts val="667"/>
              </a:spcBef>
              <a:defRPr sz="2400"/>
            </a:pPr>
            <a:endParaRPr sz="3200" dirty="0"/>
          </a:p>
          <a:p>
            <a:pPr>
              <a:lnSpc>
                <a:spcPct val="90000"/>
              </a:lnSpc>
              <a:spcBef>
                <a:spcPts val="667"/>
              </a:spcBef>
              <a:defRPr sz="2400"/>
            </a:pPr>
            <a:endParaRPr sz="3200" dirty="0"/>
          </a:p>
          <a:p>
            <a:pPr>
              <a:lnSpc>
                <a:spcPct val="90000"/>
              </a:lnSpc>
              <a:spcBef>
                <a:spcPts val="667"/>
              </a:spcBef>
              <a:defRPr sz="2400"/>
            </a:pPr>
            <a:endParaRPr sz="3200" dirty="0"/>
          </a:p>
        </p:txBody>
      </p:sp>
      <p:pic>
        <p:nvPicPr>
          <p:cNvPr id="7" name="Picture 6" descr="A blue circle with white and orange letters and a symbol&#10;&#10;Description automatically generated">
            <a:extLst>
              <a:ext uri="{FF2B5EF4-FFF2-40B4-BE49-F238E27FC236}">
                <a16:creationId xmlns:a16="http://schemas.microsoft.com/office/drawing/2014/main" id="{0AFD48E0-845C-9AAF-104F-C0C012251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461" y="260250"/>
            <a:ext cx="925325" cy="917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DFCFF-12DB-6C99-E905-322920A7E65E}"/>
              </a:ext>
            </a:extLst>
          </p:cNvPr>
          <p:cNvSpPr txBox="1"/>
          <p:nvPr/>
        </p:nvSpPr>
        <p:spPr>
          <a:xfrm>
            <a:off x="4719782" y="6171017"/>
            <a:ext cx="7472218" cy="686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</a:rPr>
              <a:t>AIORI-2</a:t>
            </a:r>
          </a:p>
          <a:p>
            <a:pPr algn="r">
              <a:lnSpc>
                <a:spcPts val="3075"/>
              </a:lnSpc>
            </a:pPr>
            <a:r>
              <a:rPr lang="en-US" sz="1200" b="1" dirty="0">
                <a:solidFill>
                  <a:schemeClr val="accent1"/>
                </a:solidFill>
                <a:latin typeface="Poppins" panose="00000500000000000000" pitchFamily="2" charset="0"/>
              </a:rPr>
              <a:t>Hackathon 2025, Grand Finale</a:t>
            </a:r>
            <a:endParaRPr lang="en-US" sz="1050" b="1" i="0" dirty="0">
              <a:solidFill>
                <a:schemeClr val="accent1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9329E-4A46-1446-EC90-D657D9EF5E98}"/>
              </a:ext>
            </a:extLst>
          </p:cNvPr>
          <p:cNvSpPr txBox="1"/>
          <p:nvPr/>
        </p:nvSpPr>
        <p:spPr>
          <a:xfrm>
            <a:off x="6844501" y="1690688"/>
            <a:ext cx="166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 details: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9C0CA-F783-2CD8-2750-673B12DFAAB2}"/>
              </a:ext>
            </a:extLst>
          </p:cNvPr>
          <p:cNvSpPr txBox="1"/>
          <p:nvPr/>
        </p:nvSpPr>
        <p:spPr>
          <a:xfrm>
            <a:off x="6999889" y="2274091"/>
            <a:ext cx="275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Virpratap.work@gmail.com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332BB-1DED-523B-1DBA-6B9D0C3DE943}"/>
              </a:ext>
            </a:extLst>
          </p:cNvPr>
          <p:cNvSpPr txBox="1"/>
          <p:nvPr/>
        </p:nvSpPr>
        <p:spPr>
          <a:xfrm>
            <a:off x="6999889" y="2885416"/>
            <a:ext cx="309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Ishikapandey.2807@gmail.com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4737B-829F-D400-1735-5C974D10B163}"/>
              </a:ext>
            </a:extLst>
          </p:cNvPr>
          <p:cNvSpPr txBox="1"/>
          <p:nvPr/>
        </p:nvSpPr>
        <p:spPr>
          <a:xfrm>
            <a:off x="7005410" y="3490877"/>
            <a:ext cx="23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tkhanna@gn.amity.edu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517</Words>
  <Application>Microsoft Macintosh PowerPoint</Application>
  <PresentationFormat>Widescreen</PresentationFormat>
  <Paragraphs>108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ACADEMY ENGRAVED LET PLAIN:1.0</vt:lpstr>
      <vt:lpstr>American Typewriter</vt:lpstr>
      <vt:lpstr>Aptos</vt:lpstr>
      <vt:lpstr>Arial</vt:lpstr>
      <vt:lpstr>Calibri</vt:lpstr>
      <vt:lpstr>Calibri Light</vt:lpstr>
      <vt:lpstr>Dosis</vt:lpstr>
      <vt:lpstr>Dosis ExtraBold</vt:lpstr>
      <vt:lpstr>Poppins</vt:lpstr>
      <vt:lpstr>Wingdings</vt:lpstr>
      <vt:lpstr>Office Theme</vt:lpstr>
      <vt:lpstr>AIORI Standards Hackathon Caffeine Coders</vt:lpstr>
      <vt:lpstr>Hackathon Plan</vt:lpstr>
      <vt:lpstr>Anycast - What do we understand?</vt:lpstr>
      <vt:lpstr>Flip Simulation:</vt:lpstr>
      <vt:lpstr>PowerPoint Presentation</vt:lpstr>
      <vt:lpstr>PowerPoint Presentation</vt:lpstr>
      <vt:lpstr>Performance Snapshot- "Evidence Meets Evaluation" </vt:lpstr>
      <vt:lpstr>Wrap Up..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AIORI Standards Hackathon &lt;Team Name&gt;</dc:title>
  <dc:creator>Anand Raje</dc:creator>
  <cp:lastModifiedBy>VIRPRATAP SINGH</cp:lastModifiedBy>
  <cp:revision>6</cp:revision>
  <dcterms:created xsi:type="dcterms:W3CDTF">2024-12-09T14:39:07Z</dcterms:created>
  <dcterms:modified xsi:type="dcterms:W3CDTF">2025-11-13T09:16:32Z</dcterms:modified>
</cp:coreProperties>
</file>